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</p:sldMasterIdLst>
  <p:notesMasterIdLst>
    <p:notesMasterId r:id="rId42"/>
  </p:notesMasterIdLst>
  <p:sldIdLst>
    <p:sldId id="256" r:id="rId2"/>
    <p:sldId id="257" r:id="rId3"/>
    <p:sldId id="258" r:id="rId4"/>
    <p:sldId id="259" r:id="rId5"/>
    <p:sldId id="260" r:id="rId6"/>
    <p:sldId id="273" r:id="rId7"/>
    <p:sldId id="274" r:id="rId8"/>
    <p:sldId id="275" r:id="rId9"/>
    <p:sldId id="276" r:id="rId10"/>
    <p:sldId id="277" r:id="rId11"/>
    <p:sldId id="311" r:id="rId12"/>
    <p:sldId id="268" r:id="rId13"/>
    <p:sldId id="279" r:id="rId14"/>
    <p:sldId id="280" r:id="rId15"/>
    <p:sldId id="281" r:id="rId16"/>
    <p:sldId id="282" r:id="rId17"/>
    <p:sldId id="270" r:id="rId18"/>
    <p:sldId id="284" r:id="rId19"/>
    <p:sldId id="285" r:id="rId20"/>
    <p:sldId id="286" r:id="rId21"/>
    <p:sldId id="287" r:id="rId22"/>
    <p:sldId id="291" r:id="rId23"/>
    <p:sldId id="292" r:id="rId24"/>
    <p:sldId id="294" r:id="rId25"/>
    <p:sldId id="295" r:id="rId26"/>
    <p:sldId id="297" r:id="rId27"/>
    <p:sldId id="298" r:id="rId28"/>
    <p:sldId id="299" r:id="rId29"/>
    <p:sldId id="300" r:id="rId30"/>
    <p:sldId id="301" r:id="rId31"/>
    <p:sldId id="302" r:id="rId32"/>
    <p:sldId id="304" r:id="rId33"/>
    <p:sldId id="303" r:id="rId34"/>
    <p:sldId id="305" r:id="rId35"/>
    <p:sldId id="306" r:id="rId36"/>
    <p:sldId id="269" r:id="rId37"/>
    <p:sldId id="308" r:id="rId38"/>
    <p:sldId id="309" r:id="rId39"/>
    <p:sldId id="310" r:id="rId40"/>
    <p:sldId id="312" r:id="rId41"/>
  </p:sldIdLst>
  <p:sldSz cx="12192000" cy="6858000"/>
  <p:notesSz cx="6858000" cy="9144000"/>
  <p:embeddedFontLst>
    <p:embeddedFont>
      <p:font typeface="Calibri" panose="020F0502020204030204" pitchFamily="34" charset="0"/>
      <p:regular r:id="rId43"/>
      <p:bold r:id="rId44"/>
      <p:italic r:id="rId45"/>
      <p:boldItalic r:id="rId46"/>
    </p:embeddedFont>
    <p:embeddedFont>
      <p:font typeface="Calibri Light" panose="020F0302020204030204" pitchFamily="34" charset="0"/>
      <p:regular r:id="rId47"/>
      <p:italic r:id="rId48"/>
    </p:embeddedFont>
    <p:embeddedFont>
      <p:font typeface="Open Sans Light" pitchFamily="2" charset="0"/>
      <p:regular r:id="rId49"/>
      <p:italic r:id="rId50"/>
    </p:embeddedFont>
    <p:embeddedFont>
      <p:font typeface="Open Sans Medium" pitchFamily="2" charset="0"/>
      <p:regular r:id="rId51"/>
      <p:italic r:id="rId5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30000"/>
    <a:srgbClr val="B4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4660"/>
  </p:normalViewPr>
  <p:slideViewPr>
    <p:cSldViewPr snapToGrid="0">
      <p:cViewPr varScale="1">
        <p:scale>
          <a:sx n="146" d="100"/>
          <a:sy n="146" d="100"/>
        </p:scale>
        <p:origin x="150" y="3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font" Target="fonts/font5.fntdata"/><Relationship Id="rId50" Type="http://schemas.openxmlformats.org/officeDocument/2006/relationships/font" Target="fonts/font8.fntdata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3.fntdata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2.fntdata"/><Relationship Id="rId52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1.fntdata"/><Relationship Id="rId48" Type="http://schemas.openxmlformats.org/officeDocument/2006/relationships/font" Target="fonts/font6.fntdata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9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4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7120B5-8844-467A-848C-39D49919476B}" type="datetimeFigureOut">
              <a:rPr lang="en-AU" smtClean="0"/>
              <a:t>24/07/2023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A0A40D-3D4D-4D92-8D57-0C2226BE75A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519947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FCE29F-2BB5-476D-FF66-F6CAFD460E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>
                <a:solidFill>
                  <a:srgbClr val="AC0000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A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915854-21B0-653B-EEBD-DA1990A12C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 b="0" i="0">
                <a:solidFill>
                  <a:srgbClr val="AC0000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edit Master subtitle style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7025924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C7382-9979-82CC-2387-281486683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 b="1">
                <a:solidFill>
                  <a:srgbClr val="AC0000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B8A395-E83A-1076-BE67-97A585F23E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buClr>
                <a:srgbClr val="AC0000"/>
              </a:buClr>
              <a:defRPr sz="1800" b="0" i="0"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1pPr>
            <a:lvl2pPr marL="685800" indent="-228600">
              <a:buClr>
                <a:srgbClr val="AC0000"/>
              </a:buClr>
              <a:buFont typeface="System Font Regular"/>
              <a:buChar char="&gt;"/>
              <a:defRPr sz="1800" b="0" i="0"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2pPr>
            <a:lvl3pPr>
              <a:defRPr sz="1600" b="0" i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3pPr>
            <a:lvl4pPr>
              <a:defRPr sz="1400" b="0" i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4pPr>
            <a:lvl5pPr>
              <a:defRPr sz="1400" b="0" i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5FBE62-A803-0D35-788F-D96B5417F5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1pPr>
          </a:lstStyle>
          <a:p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B87B7E-3ED7-FAD6-584F-8A83140FF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1pPr>
          </a:lstStyle>
          <a:p>
            <a:fld id="{BEF9919F-0B2D-CC4A-8232-728D1906DABB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E6A99E6-7781-E99A-DE67-E139A160A6AE}"/>
              </a:ext>
            </a:extLst>
          </p:cNvPr>
          <p:cNvSpPr/>
          <p:nvPr userDrawn="1"/>
        </p:nvSpPr>
        <p:spPr>
          <a:xfrm>
            <a:off x="-12357" y="589241"/>
            <a:ext cx="444843" cy="877330"/>
          </a:xfrm>
          <a:prstGeom prst="rect">
            <a:avLst/>
          </a:prstGeom>
          <a:solidFill>
            <a:srgbClr val="AC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2897AB-3037-5A67-6FA3-121ECCEDB7EF}"/>
              </a:ext>
            </a:extLst>
          </p:cNvPr>
          <p:cNvSpPr txBox="1"/>
          <p:nvPr userDrawn="1"/>
        </p:nvSpPr>
        <p:spPr>
          <a:xfrm>
            <a:off x="838199" y="6400412"/>
            <a:ext cx="27431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 b="0" i="0" dirty="0">
                <a:solidFill>
                  <a:srgbClr val="898989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MCR Talk</a:t>
            </a:r>
          </a:p>
        </p:txBody>
      </p:sp>
    </p:spTree>
    <p:extLst>
      <p:ext uri="{BB962C8B-B14F-4D97-AF65-F5344CB8AC3E}">
        <p14:creationId xmlns:p14="http://schemas.microsoft.com/office/powerpoint/2010/main" val="11870927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5217B1A-DD80-E62D-7A9C-F730B3AA044C}"/>
              </a:ext>
            </a:extLst>
          </p:cNvPr>
          <p:cNvCxnSpPr>
            <a:cxnSpLocks/>
          </p:cNvCxnSpPr>
          <p:nvPr userDrawn="1"/>
        </p:nvCxnSpPr>
        <p:spPr>
          <a:xfrm>
            <a:off x="889687" y="2893402"/>
            <a:ext cx="749644" cy="0"/>
          </a:xfrm>
          <a:prstGeom prst="line">
            <a:avLst/>
          </a:prstGeom>
          <a:ln w="762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119CBF-1EA4-7E6D-A37E-A54A9203994B}"/>
              </a:ext>
            </a:extLst>
          </p:cNvPr>
          <p:cNvCxnSpPr>
            <a:cxnSpLocks/>
          </p:cNvCxnSpPr>
          <p:nvPr userDrawn="1"/>
        </p:nvCxnSpPr>
        <p:spPr>
          <a:xfrm>
            <a:off x="2883246" y="2893402"/>
            <a:ext cx="3900615" cy="0"/>
          </a:xfrm>
          <a:prstGeom prst="line">
            <a:avLst/>
          </a:prstGeom>
          <a:ln w="762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 Placeholder 24">
            <a:extLst>
              <a:ext uri="{FF2B5EF4-FFF2-40B4-BE49-F238E27FC236}">
                <a16:creationId xmlns:a16="http://schemas.microsoft.com/office/drawing/2014/main" id="{F835E7AF-2492-4CAD-AEE2-814320F0C0B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64972" y="3751935"/>
            <a:ext cx="5906529" cy="2251147"/>
          </a:xfrm>
        </p:spPr>
        <p:txBody>
          <a:bodyPr>
            <a:normAutofit/>
          </a:bodyPr>
          <a:lstStyle>
            <a:lvl1pPr marL="0" indent="0">
              <a:buNone/>
              <a:defRPr sz="3200" b="0" i="1">
                <a:solidFill>
                  <a:srgbClr val="AC0000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1pPr>
          </a:lstStyle>
          <a:p>
            <a:pPr lvl="0"/>
            <a:r>
              <a:rPr lang="en-AU" dirty="0"/>
              <a:t>Section header</a:t>
            </a:r>
          </a:p>
        </p:txBody>
      </p:sp>
      <p:sp>
        <p:nvSpPr>
          <p:cNvPr id="30" name="Text Placeholder 22">
            <a:extLst>
              <a:ext uri="{FF2B5EF4-FFF2-40B4-BE49-F238E27FC236}">
                <a16:creationId xmlns:a16="http://schemas.microsoft.com/office/drawing/2014/main" id="{25DEBF28-0710-6B63-2028-9A408AAFEE2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804088" y="2496072"/>
            <a:ext cx="914400" cy="794660"/>
          </a:xfrm>
        </p:spPr>
        <p:txBody>
          <a:bodyPr anchor="ctr">
            <a:normAutofit/>
          </a:bodyPr>
          <a:lstStyle>
            <a:lvl1pPr marL="0" indent="0" algn="ctr">
              <a:buNone/>
              <a:defRPr sz="4400" b="1">
                <a:solidFill>
                  <a:srgbClr val="AC0000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</a:defRPr>
            </a:lvl1pPr>
          </a:lstStyle>
          <a:p>
            <a:pPr lvl="0"/>
            <a:r>
              <a:rPr lang="en-AU" dirty="0"/>
              <a:t>##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4ED95869-83A3-6C53-7E59-702E260BE54C}"/>
              </a:ext>
            </a:extLst>
          </p:cNvPr>
          <p:cNvGrpSpPr/>
          <p:nvPr userDrawn="1"/>
        </p:nvGrpSpPr>
        <p:grpSpPr>
          <a:xfrm>
            <a:off x="6796216" y="0"/>
            <a:ext cx="5395784" cy="6858000"/>
            <a:chOff x="6796216" y="0"/>
            <a:chExt cx="5395784" cy="6858000"/>
          </a:xfrm>
          <a:solidFill>
            <a:srgbClr val="AC0000"/>
          </a:solidFill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8A98B8F-2380-A44D-A81B-D917ED173F23}"/>
                </a:ext>
              </a:extLst>
            </p:cNvPr>
            <p:cNvSpPr/>
            <p:nvPr userDrawn="1"/>
          </p:nvSpPr>
          <p:spPr>
            <a:xfrm>
              <a:off x="10342605" y="0"/>
              <a:ext cx="1849395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4" name="Right Triangle 33">
              <a:extLst>
                <a:ext uri="{FF2B5EF4-FFF2-40B4-BE49-F238E27FC236}">
                  <a16:creationId xmlns:a16="http://schemas.microsoft.com/office/drawing/2014/main" id="{3629F0A9-E71B-8918-C3D0-892F8F346057}"/>
                </a:ext>
              </a:extLst>
            </p:cNvPr>
            <p:cNvSpPr/>
            <p:nvPr userDrawn="1"/>
          </p:nvSpPr>
          <p:spPr>
            <a:xfrm flipH="1" flipV="1">
              <a:off x="6796216" y="0"/>
              <a:ext cx="3546389" cy="685800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DFD76D1D-7973-705F-E3B7-E10066241428}"/>
              </a:ext>
            </a:extLst>
          </p:cNvPr>
          <p:cNvSpPr txBox="1"/>
          <p:nvPr userDrawn="1"/>
        </p:nvSpPr>
        <p:spPr>
          <a:xfrm>
            <a:off x="838199" y="6400412"/>
            <a:ext cx="27431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 b="0" i="0" dirty="0">
                <a:solidFill>
                  <a:srgbClr val="898989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MCR Talk</a:t>
            </a:r>
          </a:p>
        </p:txBody>
      </p:sp>
    </p:spTree>
    <p:extLst>
      <p:ext uri="{BB962C8B-B14F-4D97-AF65-F5344CB8AC3E}">
        <p14:creationId xmlns:p14="http://schemas.microsoft.com/office/powerpoint/2010/main" val="18571947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B68C560-C439-A1D4-F9C0-D8750B64F8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C25E8C-BC8D-A2BD-B884-894815D3CC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3AE5A7-D503-D632-E74B-7F9B92A43D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1E503D-468E-1CEC-4B2D-194D1A0E54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865033-9CD0-FE0D-B007-F8F82B3CB6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24DB0E-3ED0-4CF3-8D80-20340672D17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957962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74E8B55-72F6-452D-5138-DC2DC92730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AU" dirty="0"/>
              <a:t>Financial decision making under uncertainty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3A6E0CCE-BC77-D712-B4C8-73931A5A9F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34678"/>
            <a:ext cx="9144000" cy="1600952"/>
          </a:xfrm>
        </p:spPr>
        <p:txBody>
          <a:bodyPr anchor="ctr">
            <a:normAutofit/>
          </a:bodyPr>
          <a:lstStyle/>
          <a:p>
            <a:r>
              <a:rPr lang="en-AU" dirty="0"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Nathan Wang-Ly</a:t>
            </a:r>
          </a:p>
          <a:p>
            <a:endParaRPr lang="en-AU" sz="1800" dirty="0">
              <a:latin typeface="Helvetica Neue" panose="02000503000000020004" pitchFamily="2" charset="0"/>
              <a:ea typeface="Helvetica Neue" panose="02000503000000020004" pitchFamily="2" charset="0"/>
            </a:endParaRPr>
          </a:p>
          <a:p>
            <a:r>
              <a:rPr lang="en-AU" sz="1800" dirty="0">
                <a:solidFill>
                  <a:schemeClr val="bg1">
                    <a:lumMod val="50000"/>
                  </a:schemeClr>
                </a:solidFill>
              </a:rPr>
              <a:t>MCR Talk (25 July 2023)</a:t>
            </a:r>
          </a:p>
          <a:p>
            <a:r>
              <a:rPr lang="en-AU" sz="1800" dirty="0">
                <a:solidFill>
                  <a:schemeClr val="bg1">
                    <a:lumMod val="50000"/>
                  </a:schemeClr>
                </a:solidFill>
              </a:rPr>
              <a:t>Supervisor: Prof Ben Newell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7454167-4904-F352-21AE-81B38197C9B4}"/>
              </a:ext>
            </a:extLst>
          </p:cNvPr>
          <p:cNvCxnSpPr>
            <a:cxnSpLocks/>
          </p:cNvCxnSpPr>
          <p:nvPr/>
        </p:nvCxnSpPr>
        <p:spPr>
          <a:xfrm>
            <a:off x="1186070" y="3822321"/>
            <a:ext cx="9819861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37717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04B00-1F8E-3A7A-10EC-2298FE9B0F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Keeping it simple: ‘Knightian uncertainty’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E79BF5-DF6A-89B3-6220-B7771E1AB1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sz="1600" dirty="0"/>
              <a:t>Refers to situations where the </a:t>
            </a:r>
            <a:r>
              <a:rPr lang="en-AU" sz="1600" b="1" dirty="0"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possible outcomes and their associated probabilities are both unknown and unmeasurable</a:t>
            </a:r>
            <a:r>
              <a:rPr lang="en-AU" sz="1600" dirty="0"/>
              <a:t> (Knight, 1921)</a:t>
            </a:r>
            <a:r>
              <a:rPr lang="en-AU" sz="1600" b="1" dirty="0"/>
              <a:t>.</a:t>
            </a:r>
          </a:p>
          <a:p>
            <a:r>
              <a:rPr lang="en-AU" sz="1600" dirty="0"/>
              <a:t>This </a:t>
            </a:r>
            <a:r>
              <a:rPr lang="en-AU" sz="1600" b="1" dirty="0"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differs from risk</a:t>
            </a:r>
            <a:r>
              <a:rPr lang="en-AU" sz="1600" dirty="0"/>
              <a:t>, where the probabilities are known (or measurable).</a:t>
            </a:r>
            <a:endParaRPr lang="en-AU" sz="1600" b="1" dirty="0"/>
          </a:p>
          <a:p>
            <a:endParaRPr lang="en-AU" sz="1600" dirty="0"/>
          </a:p>
          <a:p>
            <a:pPr marL="0" indent="0">
              <a:buNone/>
            </a:pPr>
            <a:r>
              <a:rPr lang="en-AU" sz="1600" b="1" dirty="0"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Illustrating the difference between uncertainty and risk—the Ellsberg (1961) urn task: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A7D6CE-44C1-7BB3-8BB5-84B41DE487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/>
              <a:t>Defining uncertainty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A5F075-BCDD-7D95-858B-75B2FC5C23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9919F-0B2D-CC4A-8232-728D1906DABB}" type="slidenum">
              <a:rPr lang="en-AU" smtClean="0"/>
              <a:pPr/>
              <a:t>10</a:t>
            </a:fld>
            <a:endParaRPr lang="en-AU" dirty="0"/>
          </a:p>
        </p:txBody>
      </p:sp>
      <p:pic>
        <p:nvPicPr>
          <p:cNvPr id="6" name="Picture 5" descr="A comparison of different colored balls&#10;&#10;Description automatically generated">
            <a:extLst>
              <a:ext uri="{FF2B5EF4-FFF2-40B4-BE49-F238E27FC236}">
                <a16:creationId xmlns:a16="http://schemas.microsoft.com/office/drawing/2014/main" id="{5911BD63-388E-CE2B-813D-9425541549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/>
          <a:stretch/>
        </p:blipFill>
        <p:spPr>
          <a:xfrm>
            <a:off x="6095999" y="3735404"/>
            <a:ext cx="1657581" cy="2300565"/>
          </a:xfrm>
          <a:prstGeom prst="rect">
            <a:avLst/>
          </a:prstGeom>
        </p:spPr>
      </p:pic>
      <p:pic>
        <p:nvPicPr>
          <p:cNvPr id="7" name="Picture 6" descr="A comparison of different colored balls&#10;&#10;Description automatically generated">
            <a:extLst>
              <a:ext uri="{FF2B5EF4-FFF2-40B4-BE49-F238E27FC236}">
                <a16:creationId xmlns:a16="http://schemas.microsoft.com/office/drawing/2014/main" id="{EFF9C744-A62E-E248-0815-E0B0DBFC93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/>
          <a:stretch/>
        </p:blipFill>
        <p:spPr>
          <a:xfrm>
            <a:off x="4438419" y="3735404"/>
            <a:ext cx="1657581" cy="230056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C0724A5-20FC-F89B-AEEA-8E773E093BCD}"/>
              </a:ext>
            </a:extLst>
          </p:cNvPr>
          <p:cNvSpPr/>
          <p:nvPr/>
        </p:nvSpPr>
        <p:spPr>
          <a:xfrm>
            <a:off x="1928335" y="4183301"/>
            <a:ext cx="2110265" cy="389107"/>
          </a:xfrm>
          <a:prstGeom prst="rect">
            <a:avLst/>
          </a:prstGeom>
          <a:solidFill>
            <a:srgbClr val="93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b="1" dirty="0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Risk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5723444-0C82-AC00-5ED6-DF1794FB4A94}"/>
              </a:ext>
            </a:extLst>
          </p:cNvPr>
          <p:cNvSpPr txBox="1"/>
          <p:nvPr/>
        </p:nvSpPr>
        <p:spPr>
          <a:xfrm>
            <a:off x="1928335" y="4708123"/>
            <a:ext cx="21102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Chance of drawing a black ball?</a:t>
            </a:r>
          </a:p>
          <a:p>
            <a:endParaRPr lang="en-AU"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  <a:p>
            <a:r>
              <a:rPr lang="en-AU" b="1" dirty="0"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P(black) = 0.5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46C3E2B-EAE7-0023-AD15-40D76C13F4AA}"/>
              </a:ext>
            </a:extLst>
          </p:cNvPr>
          <p:cNvSpPr/>
          <p:nvPr/>
        </p:nvSpPr>
        <p:spPr>
          <a:xfrm>
            <a:off x="8153400" y="4183301"/>
            <a:ext cx="2110265" cy="389107"/>
          </a:xfrm>
          <a:prstGeom prst="rect">
            <a:avLst/>
          </a:prstGeom>
          <a:solidFill>
            <a:srgbClr val="93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b="1" dirty="0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Uncertainty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BA53095-95B2-B159-77D3-3557E70E4039}"/>
              </a:ext>
            </a:extLst>
          </p:cNvPr>
          <p:cNvSpPr txBox="1"/>
          <p:nvPr/>
        </p:nvSpPr>
        <p:spPr>
          <a:xfrm>
            <a:off x="8153400" y="4708123"/>
            <a:ext cx="21102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Chance of drawing a black ball?</a:t>
            </a:r>
          </a:p>
          <a:p>
            <a:endParaRPr lang="en-AU"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  <a:p>
            <a:r>
              <a:rPr lang="en-AU" b="1" dirty="0"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P(black) = ???</a:t>
            </a:r>
          </a:p>
        </p:txBody>
      </p:sp>
    </p:spTree>
    <p:extLst>
      <p:ext uri="{BB962C8B-B14F-4D97-AF65-F5344CB8AC3E}">
        <p14:creationId xmlns:p14="http://schemas.microsoft.com/office/powerpoint/2010/main" val="321876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  <p:bldP spid="12" grpId="0" animBg="1"/>
      <p:bldP spid="1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A8D6F-0B89-E56A-9C3E-763297846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Uncertainty is pervasive and unavoidable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813778FE-F877-5584-4158-91C14B0F10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/>
              <a:t>Introduction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40E7F10-8292-D546-11B4-9B8264AB5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9919F-0B2D-CC4A-8232-728D1906DABB}" type="slidenum">
              <a:rPr lang="en-AU" smtClean="0"/>
              <a:pPr/>
              <a:t>11</a:t>
            </a:fld>
            <a:endParaRPr lang="en-AU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57601622-7BA9-5D8B-8FA4-11CE1D72E3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58" r="14466"/>
          <a:stretch/>
        </p:blipFill>
        <p:spPr bwMode="auto">
          <a:xfrm>
            <a:off x="4539156" y="2334380"/>
            <a:ext cx="3113687" cy="3171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5126D0C-769A-8CFF-644E-769C6AACA48E}"/>
              </a:ext>
            </a:extLst>
          </p:cNvPr>
          <p:cNvSpPr txBox="1"/>
          <p:nvPr/>
        </p:nvSpPr>
        <p:spPr>
          <a:xfrm>
            <a:off x="1590260" y="1781957"/>
            <a:ext cx="24483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How much will I need to spend next month?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2804C6-C756-0D4A-EF68-D394124A0876}"/>
              </a:ext>
            </a:extLst>
          </p:cNvPr>
          <p:cNvSpPr txBox="1"/>
          <p:nvPr/>
        </p:nvSpPr>
        <p:spPr>
          <a:xfrm>
            <a:off x="7927915" y="5462364"/>
            <a:ext cx="28558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How much should I set aside for emergencies?</a:t>
            </a:r>
          </a:p>
          <a:p>
            <a:pPr algn="ctr"/>
            <a:endParaRPr lang="en-AU"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360CF60-1C9E-B03E-A035-F236F8724415}"/>
              </a:ext>
            </a:extLst>
          </p:cNvPr>
          <p:cNvSpPr txBox="1"/>
          <p:nvPr/>
        </p:nvSpPr>
        <p:spPr>
          <a:xfrm>
            <a:off x="8368748" y="2858316"/>
            <a:ext cx="28558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Is it worth putting extra money into my super?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5AA8DB-E646-CC98-3B6D-C145AC7362D8}"/>
              </a:ext>
            </a:extLst>
          </p:cNvPr>
          <p:cNvSpPr txBox="1"/>
          <p:nvPr/>
        </p:nvSpPr>
        <p:spPr>
          <a:xfrm>
            <a:off x="1553816" y="3377187"/>
            <a:ext cx="20275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How much will I earn this month?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BA86B66-0A36-B056-9ECF-DCDB72E110ED}"/>
              </a:ext>
            </a:extLst>
          </p:cNvPr>
          <p:cNvSpPr txBox="1"/>
          <p:nvPr/>
        </p:nvSpPr>
        <p:spPr>
          <a:xfrm>
            <a:off x="2011017" y="5291196"/>
            <a:ext cx="20275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Am I likely to get a pay rise this year?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957C1A0-D358-648F-EC55-3D4DAF15C5A6}"/>
              </a:ext>
            </a:extLst>
          </p:cNvPr>
          <p:cNvSpPr txBox="1"/>
          <p:nvPr/>
        </p:nvSpPr>
        <p:spPr>
          <a:xfrm>
            <a:off x="8461404" y="4219225"/>
            <a:ext cx="28558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What is the best way to invest my money?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F547087-AB11-42E3-E05B-7D5911F3A043}"/>
              </a:ext>
            </a:extLst>
          </p:cNvPr>
          <p:cNvSpPr txBox="1"/>
          <p:nvPr/>
        </p:nvSpPr>
        <p:spPr>
          <a:xfrm>
            <a:off x="7927915" y="1688049"/>
            <a:ext cx="28558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Do I really </a:t>
            </a:r>
            <a:r>
              <a:rPr lang="en-AU" i="1" dirty="0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need</a:t>
            </a:r>
            <a:r>
              <a:rPr lang="en-AU" dirty="0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 insurance?</a:t>
            </a:r>
          </a:p>
        </p:txBody>
      </p:sp>
    </p:spTree>
    <p:extLst>
      <p:ext uri="{BB962C8B-B14F-4D97-AF65-F5344CB8AC3E}">
        <p14:creationId xmlns:p14="http://schemas.microsoft.com/office/powerpoint/2010/main" val="5269182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43641EF-B0DB-FA9C-D3A9-E57F99B60AA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AU" dirty="0"/>
              <a:t>Why is income uncertainty interesting to study?</a:t>
            </a:r>
          </a:p>
          <a:p>
            <a:endParaRPr lang="en-A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08E2B6-3617-AF9E-642F-E4D52B96EAE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AU" dirty="0"/>
              <a:t>02</a:t>
            </a:r>
          </a:p>
        </p:txBody>
      </p:sp>
    </p:spTree>
    <p:extLst>
      <p:ext uri="{BB962C8B-B14F-4D97-AF65-F5344CB8AC3E}">
        <p14:creationId xmlns:p14="http://schemas.microsoft.com/office/powerpoint/2010/main" val="1437027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9FA4E9-C766-0309-E2C5-D35E2CA186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Many people must manage their finances without having stable incomes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F2F5EE-8B54-91CA-BCC8-8EF8823312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/>
              <a:t>Why income volatility?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F52745-50F7-311F-7332-3115953FD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9919F-0B2D-CC4A-8232-728D1906DABB}" type="slidenum">
              <a:rPr lang="en-AU" smtClean="0"/>
              <a:pPr/>
              <a:t>13</a:t>
            </a:fld>
            <a:endParaRPr lang="en-AU" dirty="0"/>
          </a:p>
        </p:txBody>
      </p:sp>
      <p:pic>
        <p:nvPicPr>
          <p:cNvPr id="6" name="Picture 5" descr="A hand holding a phone in front of a car&#10;&#10;Description automatically generated">
            <a:extLst>
              <a:ext uri="{FF2B5EF4-FFF2-40B4-BE49-F238E27FC236}">
                <a16:creationId xmlns:a16="http://schemas.microsoft.com/office/drawing/2014/main" id="{E295E0C6-EE05-2A9C-172A-9E10C56A66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510" y="2808051"/>
            <a:ext cx="3314090" cy="2294088"/>
          </a:xfrm>
          <a:prstGeom prst="rect">
            <a:avLst/>
          </a:prstGeom>
        </p:spPr>
      </p:pic>
      <p:pic>
        <p:nvPicPr>
          <p:cNvPr id="7" name="Picture 6" descr="A group of women in aprons talking to each other&#10;&#10;Description automatically generated">
            <a:extLst>
              <a:ext uri="{FF2B5EF4-FFF2-40B4-BE49-F238E27FC236}">
                <a16:creationId xmlns:a16="http://schemas.microsoft.com/office/drawing/2014/main" id="{34F18137-BFFD-D11C-5DBC-E609393787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605" r="3833"/>
          <a:stretch/>
        </p:blipFill>
        <p:spPr>
          <a:xfrm>
            <a:off x="4396902" y="2808051"/>
            <a:ext cx="3398196" cy="2294088"/>
          </a:xfrm>
          <a:prstGeom prst="rect">
            <a:avLst/>
          </a:prstGeom>
        </p:spPr>
      </p:pic>
      <p:pic>
        <p:nvPicPr>
          <p:cNvPr id="8" name="Picture 7" descr="A person using a tablet and a computer&#10;&#10;Description automatically generated">
            <a:extLst>
              <a:ext uri="{FF2B5EF4-FFF2-40B4-BE49-F238E27FC236}">
                <a16:creationId xmlns:a16="http://schemas.microsoft.com/office/drawing/2014/main" id="{C93DC2AB-C634-DC12-EEF4-02CD5608C0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3400" y="2808051"/>
            <a:ext cx="3058784" cy="229408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0B33DDF-B11E-DC64-EA53-25A80AF8F04D}"/>
              </a:ext>
            </a:extLst>
          </p:cNvPr>
          <p:cNvSpPr txBox="1"/>
          <p:nvPr/>
        </p:nvSpPr>
        <p:spPr>
          <a:xfrm>
            <a:off x="1704126" y="5175246"/>
            <a:ext cx="13548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i="1" dirty="0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Gig workers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1E75572-9FB1-ABC4-9950-3BF6F4557581}"/>
              </a:ext>
            </a:extLst>
          </p:cNvPr>
          <p:cNvSpPr txBox="1"/>
          <p:nvPr/>
        </p:nvSpPr>
        <p:spPr>
          <a:xfrm>
            <a:off x="5112401" y="5175246"/>
            <a:ext cx="1967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i="1" dirty="0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Casual employees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6D0ED8-8F64-49A4-A0F5-E7B66B009B78}"/>
              </a:ext>
            </a:extLst>
          </p:cNvPr>
          <p:cNvSpPr txBox="1"/>
          <p:nvPr/>
        </p:nvSpPr>
        <p:spPr>
          <a:xfrm>
            <a:off x="9018989" y="5175246"/>
            <a:ext cx="1327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i="1" dirty="0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Freelancers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2E35608-1CF4-B614-1363-65A05013CB5D}"/>
              </a:ext>
            </a:extLst>
          </p:cNvPr>
          <p:cNvSpPr txBox="1"/>
          <p:nvPr/>
        </p:nvSpPr>
        <p:spPr>
          <a:xfrm>
            <a:off x="724510" y="2064703"/>
            <a:ext cx="1959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b="1" dirty="0"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A few examples:</a:t>
            </a:r>
          </a:p>
        </p:txBody>
      </p:sp>
    </p:spTree>
    <p:extLst>
      <p:ext uri="{BB962C8B-B14F-4D97-AF65-F5344CB8AC3E}">
        <p14:creationId xmlns:p14="http://schemas.microsoft.com/office/powerpoint/2010/main" val="2331446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977CB-6854-87B3-F2DA-FBF9977D97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Economic models and empirical studies suggest that income uncertainty should increase saving behaviour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78FF1A-D318-F174-AC09-E20C8397E6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sz="1600" dirty="0"/>
              <a:t>According to economic lifecycle models (e.g., Friedman, 1957; Modigliani &amp; </a:t>
            </a:r>
            <a:r>
              <a:rPr lang="en-AU" sz="1600" dirty="0" err="1"/>
              <a:t>Brumberg</a:t>
            </a:r>
            <a:r>
              <a:rPr lang="en-AU" sz="1600" dirty="0"/>
              <a:t>, 1954), </a:t>
            </a:r>
            <a:r>
              <a:rPr lang="en-AU" sz="1600" b="1" dirty="0"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people seek to smooth their consumption over their lives.</a:t>
            </a:r>
          </a:p>
          <a:p>
            <a:pPr lvl="1"/>
            <a:r>
              <a:rPr lang="en-AU" sz="1600" dirty="0"/>
              <a:t>This </a:t>
            </a:r>
            <a:r>
              <a:rPr lang="en-AU" sz="1600" b="1" dirty="0"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leads people to accumulate ‘precautionary savings’</a:t>
            </a:r>
            <a:r>
              <a:rPr lang="en-AU" sz="1600" dirty="0"/>
              <a:t>, as they balance between present and future financial needs.</a:t>
            </a:r>
          </a:p>
          <a:p>
            <a:endParaRPr lang="en-AU" sz="1600" b="1" dirty="0"/>
          </a:p>
          <a:p>
            <a:r>
              <a:rPr lang="en-AU" sz="1600" dirty="0"/>
              <a:t>Based on these models, </a:t>
            </a:r>
            <a:r>
              <a:rPr lang="en-AU" sz="1600" b="1" dirty="0"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people who are uncertain about their future income should save more</a:t>
            </a:r>
            <a:r>
              <a:rPr lang="en-AU" sz="1600" dirty="0"/>
              <a:t>.</a:t>
            </a:r>
          </a:p>
          <a:p>
            <a:endParaRPr lang="en-AU" sz="1600" dirty="0"/>
          </a:p>
          <a:p>
            <a:r>
              <a:rPr lang="en-AU" sz="1600" dirty="0"/>
              <a:t>Many empirical studies have found evidence in support of this claim (</a:t>
            </a:r>
            <a:r>
              <a:rPr lang="en-AU" sz="1600" dirty="0" err="1"/>
              <a:t>Lugilde</a:t>
            </a:r>
            <a:r>
              <a:rPr lang="en-AU" sz="1600" dirty="0"/>
              <a:t> et al., 2018).</a:t>
            </a:r>
          </a:p>
          <a:p>
            <a:pPr lvl="1"/>
            <a:r>
              <a:rPr lang="en-AU" sz="1600" dirty="0"/>
              <a:t>For example, </a:t>
            </a:r>
            <a:r>
              <a:rPr lang="en-AU" sz="1600" dirty="0" err="1"/>
              <a:t>Kazarosian</a:t>
            </a:r>
            <a:r>
              <a:rPr lang="en-AU" sz="1600" dirty="0"/>
              <a:t> (1997) observed that a </a:t>
            </a:r>
            <a:r>
              <a:rPr lang="en-AU" sz="1600" b="1" dirty="0"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2x increase in past income volatility corresponded to a 29% increase in consumers’ wealth-to-income ratio</a:t>
            </a:r>
            <a:r>
              <a:rPr lang="en-AU" sz="1600" dirty="0"/>
              <a:t> (proxy for savings).</a:t>
            </a:r>
          </a:p>
          <a:p>
            <a:pPr lvl="1"/>
            <a:endParaRPr lang="en-AU" sz="1600" dirty="0"/>
          </a:p>
          <a:p>
            <a:r>
              <a:rPr lang="en-AU" sz="1600" dirty="0"/>
              <a:t>However, most of this research has focused on ‘inter-year’ volatility rather than ‘intra-year’.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413E95-47F9-8305-390B-4B0ECF7A8D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/>
              <a:t>Why income volatility?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5837EE-B0C0-05D5-AF64-55FDBFE1A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9919F-0B2D-CC4A-8232-728D1906DABB}" type="slidenum">
              <a:rPr lang="en-AU" smtClean="0"/>
              <a:pPr/>
              <a:t>14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388318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977CB-6854-87B3-F2DA-FBF9977D97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AU" dirty="0"/>
              <a:t>Recent work on intra-year income volatility suggests that it can increase financial impatience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78FF1A-D318-F174-AC09-E20C8397E6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769294"/>
          </a:xfrm>
        </p:spPr>
        <p:txBody>
          <a:bodyPr>
            <a:normAutofit/>
          </a:bodyPr>
          <a:lstStyle/>
          <a:p>
            <a:r>
              <a:rPr lang="en-AU" sz="1600" dirty="0"/>
              <a:t>There have been two recent attempts to </a:t>
            </a:r>
            <a:r>
              <a:rPr lang="en-AU" sz="1600" b="1" dirty="0"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examine intra-year income volatility experimentally</a:t>
            </a:r>
            <a:r>
              <a:rPr lang="en-AU" sz="1600" dirty="0"/>
              <a:t>.</a:t>
            </a:r>
          </a:p>
          <a:p>
            <a:pPr lvl="1"/>
            <a:r>
              <a:rPr lang="en-AU" sz="1600" dirty="0"/>
              <a:t>Both provide evidence that </a:t>
            </a:r>
            <a:r>
              <a:rPr lang="en-AU" sz="1600" b="1" dirty="0"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higher volatility results in greater financial impatience</a:t>
            </a:r>
            <a:r>
              <a:rPr lang="en-AU" sz="1600" dirty="0"/>
              <a:t>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413E95-47F9-8305-390B-4B0ECF7A8D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/>
              <a:t>Why income volatility?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5837EE-B0C0-05D5-AF64-55FDBFE1A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9919F-0B2D-CC4A-8232-728D1906DABB}" type="slidenum">
              <a:rPr lang="en-AU" smtClean="0"/>
              <a:pPr/>
              <a:t>15</a:t>
            </a:fld>
            <a:endParaRPr lang="en-AU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B918FFA-C176-D531-B698-C2F555C4F4B2}"/>
              </a:ext>
            </a:extLst>
          </p:cNvPr>
          <p:cNvSpPr/>
          <p:nvPr/>
        </p:nvSpPr>
        <p:spPr>
          <a:xfrm>
            <a:off x="3206578" y="2793614"/>
            <a:ext cx="3194222" cy="389238"/>
          </a:xfrm>
          <a:prstGeom prst="rect">
            <a:avLst/>
          </a:prstGeom>
          <a:solidFill>
            <a:srgbClr val="93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b="1" dirty="0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West et al. (2020)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E076D1D-C427-35F4-7960-890FCB706A88}"/>
              </a:ext>
            </a:extLst>
          </p:cNvPr>
          <p:cNvSpPr/>
          <p:nvPr/>
        </p:nvSpPr>
        <p:spPr>
          <a:xfrm>
            <a:off x="7171038" y="2793614"/>
            <a:ext cx="3194222" cy="389238"/>
          </a:xfrm>
          <a:prstGeom prst="rect">
            <a:avLst/>
          </a:prstGeom>
          <a:solidFill>
            <a:srgbClr val="93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b="1" dirty="0" err="1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Peetz</a:t>
            </a:r>
            <a:r>
              <a:rPr lang="en-AU" b="1" dirty="0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 et al. (2021)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200D1B-1F92-A52C-CB76-A259921C50A0}"/>
              </a:ext>
            </a:extLst>
          </p:cNvPr>
          <p:cNvSpPr txBox="1"/>
          <p:nvPr/>
        </p:nvSpPr>
        <p:spPr>
          <a:xfrm>
            <a:off x="630195" y="3554764"/>
            <a:ext cx="20203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AU" sz="1600" b="1" dirty="0"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Manipulation of income volatility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409E20B-FC4A-8C0E-95C5-AA6157A97A20}"/>
              </a:ext>
            </a:extLst>
          </p:cNvPr>
          <p:cNvSpPr txBox="1"/>
          <p:nvPr/>
        </p:nvSpPr>
        <p:spPr>
          <a:xfrm>
            <a:off x="3206578" y="3431656"/>
            <a:ext cx="31942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600" dirty="0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Provided income spikes to Kenyan recipients of unconditional cash transfers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6AF8EB7-59F8-CCB7-FDCA-B296B1A39009}"/>
              </a:ext>
            </a:extLst>
          </p:cNvPr>
          <p:cNvSpPr txBox="1"/>
          <p:nvPr/>
        </p:nvSpPr>
        <p:spPr>
          <a:xfrm>
            <a:off x="7171039" y="3431654"/>
            <a:ext cx="31942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600" dirty="0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Provided hypothetical income to lab participants for completing simulated work tasks.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CD3C67-552D-030A-C609-5EA7FA727A7B}"/>
              </a:ext>
            </a:extLst>
          </p:cNvPr>
          <p:cNvSpPr txBox="1"/>
          <p:nvPr/>
        </p:nvSpPr>
        <p:spPr>
          <a:xfrm>
            <a:off x="515984" y="4935717"/>
            <a:ext cx="21345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AU" sz="1600" b="1" dirty="0"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Measure of financial impatience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5F4D93F-9ECE-9C99-BCD9-5FCA65BB1094}"/>
              </a:ext>
            </a:extLst>
          </p:cNvPr>
          <p:cNvSpPr txBox="1"/>
          <p:nvPr/>
        </p:nvSpPr>
        <p:spPr>
          <a:xfrm>
            <a:off x="3206577" y="4566386"/>
            <a:ext cx="319422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600" dirty="0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Adapted ‘multiple-price list’:</a:t>
            </a:r>
          </a:p>
          <a:p>
            <a:endParaRPr lang="en-AU" sz="1600"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  <a:p>
            <a:r>
              <a:rPr lang="en-AU" sz="1600" dirty="0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Example choice:</a:t>
            </a:r>
          </a:p>
          <a:p>
            <a:pPr marL="285750" indent="-285750">
              <a:buClr>
                <a:srgbClr val="930000"/>
              </a:buClr>
              <a:buFont typeface="Arial" panose="020B0604020202020204" pitchFamily="34" charset="0"/>
              <a:buChar char="•"/>
            </a:pPr>
            <a:r>
              <a:rPr lang="en-AU" sz="1600" dirty="0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KSH 500 today.</a:t>
            </a:r>
          </a:p>
          <a:p>
            <a:pPr marL="285750" indent="-285750">
              <a:buClr>
                <a:srgbClr val="930000"/>
              </a:buClr>
              <a:buFont typeface="Arial" panose="020B0604020202020204" pitchFamily="34" charset="0"/>
              <a:buChar char="•"/>
            </a:pPr>
            <a:r>
              <a:rPr lang="en-AU" sz="1600" dirty="0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KSH 510 in 6 months.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C96A204-7EBF-07B8-9DA8-8D81201EBD9E}"/>
              </a:ext>
            </a:extLst>
          </p:cNvPr>
          <p:cNvSpPr txBox="1"/>
          <p:nvPr/>
        </p:nvSpPr>
        <p:spPr>
          <a:xfrm>
            <a:off x="7171039" y="4566386"/>
            <a:ext cx="319422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600" dirty="0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Asked participants to choose at the end of the task:</a:t>
            </a:r>
            <a:br>
              <a:rPr lang="en-AU" sz="1600" dirty="0">
                <a:latin typeface="Open Sans Light" pitchFamily="2" charset="0"/>
                <a:ea typeface="Open Sans Light" pitchFamily="2" charset="0"/>
                <a:cs typeface="Open Sans Light" pitchFamily="2" charset="0"/>
              </a:rPr>
            </a:br>
            <a:endParaRPr lang="en-AU" sz="1600"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  <a:p>
            <a:pPr marL="285750" indent="-285750">
              <a:buClr>
                <a:srgbClr val="930000"/>
              </a:buClr>
              <a:buFont typeface="Arial" panose="020B0604020202020204" pitchFamily="34" charset="0"/>
              <a:buChar char="•"/>
            </a:pPr>
            <a:r>
              <a:rPr lang="en-AU" sz="1600" dirty="0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USD 15 today.</a:t>
            </a:r>
          </a:p>
          <a:p>
            <a:pPr marL="285750" indent="-285750">
              <a:buClr>
                <a:srgbClr val="930000"/>
              </a:buClr>
              <a:buFont typeface="Arial" panose="020B0604020202020204" pitchFamily="34" charset="0"/>
              <a:buChar char="•"/>
            </a:pPr>
            <a:r>
              <a:rPr lang="en-AU" sz="1600" dirty="0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USD 17 in 2 weeks.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C9CFB1B-6D55-A615-7675-902AF03AFE1C}"/>
              </a:ext>
            </a:extLst>
          </p:cNvPr>
          <p:cNvCxnSpPr>
            <a:cxnSpLocks/>
          </p:cNvCxnSpPr>
          <p:nvPr/>
        </p:nvCxnSpPr>
        <p:spPr>
          <a:xfrm>
            <a:off x="630195" y="4414519"/>
            <a:ext cx="10379675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3774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/>
      <p:bldP spid="10" grpId="0"/>
      <p:bldP spid="12" grpId="0"/>
      <p:bldP spid="9" grpId="0"/>
      <p:bldP spid="1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977CB-6854-87B3-F2DA-FBF9977D97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We wanted to (experimentally) examine the direct relationship between uncertainty and saving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78FF1A-D318-F174-AC09-E20C8397E6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54197"/>
          </a:xfrm>
        </p:spPr>
        <p:txBody>
          <a:bodyPr/>
          <a:lstStyle/>
          <a:p>
            <a:pPr marL="0" indent="0">
              <a:buNone/>
            </a:pPr>
            <a:r>
              <a:rPr lang="en-AU" b="1" dirty="0"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Our research study was designed with the following aims in mind:</a:t>
            </a:r>
          </a:p>
          <a:p>
            <a:pPr marL="0" indent="0">
              <a:buNone/>
            </a:pPr>
            <a:endParaRPr lang="en-AU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413E95-47F9-8305-390B-4B0ECF7A8D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/>
              <a:t>Why income volatility?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5837EE-B0C0-05D5-AF64-55FDBFE1A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9919F-0B2D-CC4A-8232-728D1906DABB}" type="slidenum">
              <a:rPr lang="en-AU" smtClean="0"/>
              <a:pPr/>
              <a:t>16</a:t>
            </a:fld>
            <a:endParaRPr lang="en-AU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C847188-35A5-92C8-E478-2D793E781DB6}"/>
              </a:ext>
            </a:extLst>
          </p:cNvPr>
          <p:cNvGrpSpPr/>
          <p:nvPr/>
        </p:nvGrpSpPr>
        <p:grpSpPr>
          <a:xfrm>
            <a:off x="2193325" y="2576384"/>
            <a:ext cx="7636474" cy="401595"/>
            <a:chOff x="2193325" y="2576384"/>
            <a:chExt cx="7636474" cy="401595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0753C87C-B67D-ECDE-694C-35F199B7A814}"/>
                </a:ext>
              </a:extLst>
            </p:cNvPr>
            <p:cNvSpPr/>
            <p:nvPr/>
          </p:nvSpPr>
          <p:spPr>
            <a:xfrm>
              <a:off x="2193325" y="2576384"/>
              <a:ext cx="401595" cy="401595"/>
            </a:xfrm>
            <a:prstGeom prst="ellipse">
              <a:avLst/>
            </a:prstGeom>
            <a:solidFill>
              <a:srgbClr val="93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b="1" dirty="0">
                  <a:latin typeface="Open Sans Light" pitchFamily="2" charset="0"/>
                  <a:ea typeface="Open Sans Light" pitchFamily="2" charset="0"/>
                  <a:cs typeface="Open Sans Light" pitchFamily="2" charset="0"/>
                </a:rPr>
                <a:t>1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26B8AC6-A9AE-C9B5-4638-C3290C3A8843}"/>
                </a:ext>
              </a:extLst>
            </p:cNvPr>
            <p:cNvSpPr txBox="1"/>
            <p:nvPr/>
          </p:nvSpPr>
          <p:spPr>
            <a:xfrm>
              <a:off x="2823518" y="2592515"/>
              <a:ext cx="70062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dirty="0">
                  <a:latin typeface="Open Sans Light" pitchFamily="2" charset="0"/>
                  <a:ea typeface="Open Sans Light" pitchFamily="2" charset="0"/>
                  <a:cs typeface="Open Sans Light" pitchFamily="2" charset="0"/>
                </a:rPr>
                <a:t>Contribute to the growing literature on intra-year income volatility.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AF08B4A-4D56-2618-0595-C31740BE8EFA}"/>
              </a:ext>
            </a:extLst>
          </p:cNvPr>
          <p:cNvGrpSpPr/>
          <p:nvPr/>
        </p:nvGrpSpPr>
        <p:grpSpPr>
          <a:xfrm>
            <a:off x="2193325" y="3306803"/>
            <a:ext cx="7636474" cy="923330"/>
            <a:chOff x="2193325" y="3306803"/>
            <a:chExt cx="7636474" cy="923330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2727B030-5399-0CDF-3AF6-EE141BED438A}"/>
                </a:ext>
              </a:extLst>
            </p:cNvPr>
            <p:cNvSpPr/>
            <p:nvPr/>
          </p:nvSpPr>
          <p:spPr>
            <a:xfrm>
              <a:off x="2193325" y="3567670"/>
              <a:ext cx="401595" cy="401595"/>
            </a:xfrm>
            <a:prstGeom prst="ellipse">
              <a:avLst/>
            </a:prstGeom>
            <a:solidFill>
              <a:srgbClr val="93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b="1" dirty="0">
                  <a:latin typeface="Open Sans Light" pitchFamily="2" charset="0"/>
                  <a:ea typeface="Open Sans Light" pitchFamily="2" charset="0"/>
                  <a:cs typeface="Open Sans Light" pitchFamily="2" charset="0"/>
                </a:rPr>
                <a:t>2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CF11FCF-D191-D5E9-BF76-468150D0EF5D}"/>
                </a:ext>
              </a:extLst>
            </p:cNvPr>
            <p:cNvSpPr txBox="1"/>
            <p:nvPr/>
          </p:nvSpPr>
          <p:spPr>
            <a:xfrm>
              <a:off x="2823518" y="3306803"/>
              <a:ext cx="700628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dirty="0">
                  <a:latin typeface="Open Sans Light" pitchFamily="2" charset="0"/>
                  <a:ea typeface="Open Sans Light" pitchFamily="2" charset="0"/>
                  <a:cs typeface="Open Sans Light" pitchFamily="2" charset="0"/>
                </a:rPr>
                <a:t>Extend previous work to understand what other financial decisions are influenced by income volatility</a:t>
              </a:r>
            </a:p>
            <a:p>
              <a:r>
                <a:rPr lang="en-AU" dirty="0">
                  <a:latin typeface="Open Sans Light" pitchFamily="2" charset="0"/>
                  <a:ea typeface="Open Sans Light" pitchFamily="2" charset="0"/>
                  <a:cs typeface="Open Sans Light" pitchFamily="2" charset="0"/>
                </a:rPr>
                <a:t>(financial impatience </a:t>
              </a:r>
              <a:r>
                <a:rPr lang="en-AU" dirty="0">
                  <a:latin typeface="Open Sans Light" pitchFamily="2" charset="0"/>
                  <a:ea typeface="Open Sans Light" pitchFamily="2" charset="0"/>
                  <a:cs typeface="Open Sans Light" pitchFamily="2" charset="0"/>
                  <a:sym typeface="Wingdings" panose="05000000000000000000" pitchFamily="2" charset="2"/>
                </a:rPr>
                <a:t> savings behaviour).</a:t>
              </a:r>
              <a:endParaRPr lang="en-AU" dirty="0">
                <a:latin typeface="Open Sans Light" pitchFamily="2" charset="0"/>
                <a:ea typeface="Open Sans Light" pitchFamily="2" charset="0"/>
                <a:cs typeface="Open Sans Light" pitchFamily="2" charset="0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05F5697-817F-469B-09B7-C2CEF59F95BF}"/>
              </a:ext>
            </a:extLst>
          </p:cNvPr>
          <p:cNvGrpSpPr/>
          <p:nvPr/>
        </p:nvGrpSpPr>
        <p:grpSpPr>
          <a:xfrm>
            <a:off x="2193325" y="4575089"/>
            <a:ext cx="7636474" cy="401595"/>
            <a:chOff x="2193325" y="4575089"/>
            <a:chExt cx="7636474" cy="401595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38B1E76-1120-BCF1-6FD5-25261997E94F}"/>
                </a:ext>
              </a:extLst>
            </p:cNvPr>
            <p:cNvSpPr/>
            <p:nvPr/>
          </p:nvSpPr>
          <p:spPr>
            <a:xfrm>
              <a:off x="2193325" y="4575089"/>
              <a:ext cx="401595" cy="401595"/>
            </a:xfrm>
            <a:prstGeom prst="ellipse">
              <a:avLst/>
            </a:prstGeom>
            <a:solidFill>
              <a:srgbClr val="93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b="1" dirty="0">
                  <a:latin typeface="Open Sans Light" pitchFamily="2" charset="0"/>
                  <a:ea typeface="Open Sans Light" pitchFamily="2" charset="0"/>
                  <a:cs typeface="Open Sans Light" pitchFamily="2" charset="0"/>
                </a:rPr>
                <a:t>3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3842E68-EA7A-3DEA-961F-D439EFA82F7F}"/>
                </a:ext>
              </a:extLst>
            </p:cNvPr>
            <p:cNvSpPr txBox="1"/>
            <p:nvPr/>
          </p:nvSpPr>
          <p:spPr>
            <a:xfrm>
              <a:off x="2823518" y="4591220"/>
              <a:ext cx="70062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dirty="0">
                  <a:latin typeface="Open Sans Light" pitchFamily="2" charset="0"/>
                  <a:ea typeface="Open Sans Light" pitchFamily="2" charset="0"/>
                  <a:cs typeface="Open Sans Light" pitchFamily="2" charset="0"/>
                </a:rPr>
                <a:t>Better understand how people perceive volatility in their income.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77237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AED80C9-8F24-FED8-87F3-B05748BBAEB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AU" dirty="0"/>
              <a:t>Four lab experiments investigating income volatility and saving behaviour</a:t>
            </a:r>
          </a:p>
          <a:p>
            <a:endParaRPr lang="en-A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6B4103-EF31-C152-7618-38AC3A25EF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AU" dirty="0"/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26853422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18B450-52B9-682B-4D36-F43EC9DDE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Overview of experiments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CC1755-7703-048D-B701-5E80243897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sz="1600" b="1" dirty="0"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Four lab experiments</a:t>
            </a:r>
            <a:r>
              <a:rPr lang="en-AU" sz="1600" dirty="0"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 </a:t>
            </a:r>
            <a:r>
              <a:rPr lang="en-AU" sz="1600" dirty="0"/>
              <a:t>(</a:t>
            </a:r>
            <a:r>
              <a:rPr lang="en-AU" sz="1600" i="1" dirty="0"/>
              <a:t>N</a:t>
            </a:r>
            <a:r>
              <a:rPr lang="en-AU" sz="1600" dirty="0"/>
              <a:t> = 712) involving UK participants recruited via Prolific.</a:t>
            </a:r>
          </a:p>
          <a:p>
            <a:endParaRPr lang="en-AU" sz="1600" dirty="0"/>
          </a:p>
          <a:p>
            <a:r>
              <a:rPr lang="en-AU" sz="1600" b="1" dirty="0"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Participants completed a financial decision making task </a:t>
            </a:r>
            <a:r>
              <a:rPr lang="en-AU" sz="1600" dirty="0"/>
              <a:t>that involved ‘working’ for income and making choices between spending and saving.</a:t>
            </a:r>
          </a:p>
          <a:p>
            <a:endParaRPr lang="en-AU" sz="1600" dirty="0"/>
          </a:p>
          <a:p>
            <a:r>
              <a:rPr lang="en-AU" sz="1600" b="1" dirty="0"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Manipulated the volatility of participants’ income</a:t>
            </a:r>
            <a:r>
              <a:rPr lang="en-AU" sz="1600" dirty="0"/>
              <a:t>, as measured by the ‘coefficient of variation’ (CV).</a:t>
            </a:r>
          </a:p>
          <a:p>
            <a:pPr lvl="1"/>
            <a:r>
              <a:rPr lang="en-AU" sz="1600" dirty="0"/>
              <a:t>CV = Standard deviation (of a sequence) / Mean (of a sequence).</a:t>
            </a:r>
          </a:p>
          <a:p>
            <a:pPr lvl="1"/>
            <a:r>
              <a:rPr lang="en-AU" sz="1600" dirty="0"/>
              <a:t>CV ranges from 0 (no volatility) to infinity.</a:t>
            </a:r>
          </a:p>
          <a:p>
            <a:pPr lvl="1"/>
            <a:endParaRPr lang="en-AU" sz="1600" dirty="0"/>
          </a:p>
          <a:p>
            <a:r>
              <a:rPr lang="en-AU" sz="1600" b="1" dirty="0"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Results based on Bayesian statistical analyses</a:t>
            </a:r>
            <a:r>
              <a:rPr lang="en-AU" sz="1600" dirty="0"/>
              <a:t>.</a:t>
            </a:r>
          </a:p>
          <a:p>
            <a:pPr lvl="1"/>
            <a:r>
              <a:rPr lang="en-AU" sz="1600" dirty="0"/>
              <a:t>BF</a:t>
            </a:r>
            <a:r>
              <a:rPr lang="en-AU" sz="1600" baseline="-25000" dirty="0"/>
              <a:t>10</a:t>
            </a:r>
            <a:r>
              <a:rPr lang="en-AU" sz="1600" dirty="0"/>
              <a:t> indicates likelihood of evidence favouring alternative hypothesis over null hypothesis.</a:t>
            </a:r>
          </a:p>
          <a:p>
            <a:pPr lvl="1"/>
            <a:r>
              <a:rPr lang="en-AU" sz="1600" dirty="0"/>
              <a:t>Interpretations of Bayes factors based on suggestions in Lee and Wagenmakers (2013).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E9E4E4-4901-A2CF-4718-E9AA4E991F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/>
              <a:t>Experimental study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3CFAAF-BB65-3B2D-0C1B-ED733F086B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9919F-0B2D-CC4A-8232-728D1906DABB}" type="slidenum">
              <a:rPr lang="en-AU" smtClean="0"/>
              <a:pPr/>
              <a:t>18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692643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07CE0-3BA6-6B23-8806-28E9696B08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About the task: Working for income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FE32F6-D7D9-A6DB-14F2-D7D4236A18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05832" y="2002281"/>
            <a:ext cx="4847968" cy="3098967"/>
          </a:xfrm>
        </p:spPr>
        <p:txBody>
          <a:bodyPr anchor="ctr">
            <a:normAutofit/>
          </a:bodyPr>
          <a:lstStyle/>
          <a:p>
            <a:r>
              <a:rPr lang="en-AU" sz="1600" b="1" dirty="0"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Participants completed work tasks for income.</a:t>
            </a:r>
          </a:p>
          <a:p>
            <a:r>
              <a:rPr lang="en-AU" sz="1600" dirty="0"/>
              <a:t>Total income after completing all tasks was the same for all participants (</a:t>
            </a:r>
            <a:r>
              <a:rPr lang="en-AU" sz="1600" dirty="0">
                <a:solidFill>
                  <a:srgbClr val="000000"/>
                </a:solidFill>
              </a:rPr>
              <a:t>£15,000).</a:t>
            </a:r>
          </a:p>
          <a:p>
            <a:r>
              <a:rPr lang="en-AU" sz="1600" b="1" dirty="0">
                <a:solidFill>
                  <a:srgbClr val="000000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Between conditions, we manipulated whether the income per task was constant</a:t>
            </a:r>
            <a:r>
              <a:rPr lang="en-AU" sz="1600" dirty="0">
                <a:solidFill>
                  <a:srgbClr val="000000"/>
                </a:solidFill>
              </a:rPr>
              <a:t> (e.g., £1,000 per task) </a:t>
            </a:r>
            <a:r>
              <a:rPr lang="en-AU" sz="1600" b="1" dirty="0">
                <a:solidFill>
                  <a:srgbClr val="000000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or varied </a:t>
            </a:r>
            <a:r>
              <a:rPr lang="en-AU" sz="1600" dirty="0">
                <a:solidFill>
                  <a:srgbClr val="000000"/>
                </a:solidFill>
              </a:rPr>
              <a:t>(e.g., £431 - £1,340 per task).</a:t>
            </a:r>
          </a:p>
          <a:p>
            <a:r>
              <a:rPr lang="en-AU" sz="1600" dirty="0">
                <a:solidFill>
                  <a:srgbClr val="000000"/>
                </a:solidFill>
              </a:rPr>
              <a:t>Within conditions, we randomised the order of incomes.</a:t>
            </a:r>
            <a:endParaRPr lang="en-AU" sz="16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14C2C4-67FD-1496-0820-46EB38DB50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/>
              <a:t>Experimental study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C567CC-C76E-7647-1A0D-703E5072F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9919F-0B2D-CC4A-8232-728D1906DABB}" type="slidenum">
              <a:rPr lang="en-AU" smtClean="0"/>
              <a:pPr/>
              <a:t>19</a:t>
            </a:fld>
            <a:endParaRPr lang="en-AU" dirty="0"/>
          </a:p>
        </p:txBody>
      </p:sp>
      <p:pic>
        <p:nvPicPr>
          <p:cNvPr id="10" name="Picture 9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77BC9D37-3145-8A7E-D2F7-8B241F5B92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1600" y="2002283"/>
            <a:ext cx="4742293" cy="3098966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3312812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A8D6F-0B89-E56A-9C3E-763297846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Financial decision making is hard…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E6FC14FC-CA76-34D7-66E3-0F6B0AACC0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339" y="1825625"/>
            <a:ext cx="6533321" cy="4355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813778FE-F877-5584-4158-91C14B0F10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/>
              <a:t>Introduction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40E7F10-8292-D546-11B4-9B8264AB5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9919F-0B2D-CC4A-8232-728D1906DABB}" type="slidenum">
              <a:rPr lang="en-AU" smtClean="0"/>
              <a:pPr/>
              <a:t>2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7147185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07CE0-3BA6-6B23-8806-28E9696B08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About the task: Spending vs saving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14C2C4-67FD-1496-0820-46EB38DB50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/>
              <a:t>Experimental study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C567CC-C76E-7647-1A0D-703E5072F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9919F-0B2D-CC4A-8232-728D1906DABB}" type="slidenum">
              <a:rPr lang="en-AU" smtClean="0"/>
              <a:pPr/>
              <a:t>20</a:t>
            </a:fld>
            <a:endParaRPr lang="en-AU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DF5FA5-B2C7-B88C-3A94-0878D9FCE3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72" t="1847" b="3654"/>
          <a:stretch/>
        </p:blipFill>
        <p:spPr>
          <a:xfrm>
            <a:off x="1191600" y="2002920"/>
            <a:ext cx="4742293" cy="2935913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02874D1-D07D-D904-E7A5-8B43A2C068D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53" t="-1949" r="1653"/>
          <a:stretch/>
        </p:blipFill>
        <p:spPr>
          <a:xfrm>
            <a:off x="6258107" y="2002920"/>
            <a:ext cx="4742293" cy="2935913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8C9E601-4B37-01C9-28FB-411AFCC82E73}"/>
              </a:ext>
            </a:extLst>
          </p:cNvPr>
          <p:cNvSpPr txBox="1"/>
          <p:nvPr/>
        </p:nvSpPr>
        <p:spPr>
          <a:xfrm>
            <a:off x="1191600" y="5097162"/>
            <a:ext cx="47422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600" dirty="0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After each task, </a:t>
            </a:r>
            <a:r>
              <a:rPr lang="en-AU" sz="1600" b="1" dirty="0"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participants decided how much of their money to allocate towards buying points</a:t>
            </a:r>
            <a:r>
              <a:rPr lang="en-AU" sz="1600" dirty="0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B48275D-AECA-4A23-98F3-AF101016870B}"/>
              </a:ext>
            </a:extLst>
          </p:cNvPr>
          <p:cNvSpPr txBox="1"/>
          <p:nvPr/>
        </p:nvSpPr>
        <p:spPr>
          <a:xfrm>
            <a:off x="6258107" y="5098860"/>
            <a:ext cx="47422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600" b="1" dirty="0"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Any money that wasn’t spent would be carried over </a:t>
            </a:r>
            <a:r>
              <a:rPr lang="en-AU" sz="1600" dirty="0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to the next round.</a:t>
            </a:r>
          </a:p>
        </p:txBody>
      </p:sp>
    </p:spTree>
    <p:extLst>
      <p:ext uri="{BB962C8B-B14F-4D97-AF65-F5344CB8AC3E}">
        <p14:creationId xmlns:p14="http://schemas.microsoft.com/office/powerpoint/2010/main" val="3824805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07CE0-3BA6-6B23-8806-28E9696B08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About the task: The financial emergency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FE32F6-D7D9-A6DB-14F2-D7D4236A18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05832" y="1690688"/>
            <a:ext cx="4847968" cy="4475334"/>
          </a:xfrm>
        </p:spPr>
        <p:txBody>
          <a:bodyPr anchor="ctr">
            <a:normAutofit/>
          </a:bodyPr>
          <a:lstStyle/>
          <a:p>
            <a:r>
              <a:rPr lang="en-AU" sz="1600" b="1" dirty="0"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At the end of the task, participants were hit with a financial emergency </a:t>
            </a:r>
            <a:r>
              <a:rPr lang="en-AU" sz="1600" dirty="0"/>
              <a:t>(storm damage).</a:t>
            </a:r>
          </a:p>
          <a:p>
            <a:r>
              <a:rPr lang="en-AU" sz="1600" b="1" dirty="0"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The game outcome was determined by whether participants had saved enough</a:t>
            </a:r>
            <a:r>
              <a:rPr lang="en-AU" sz="1600" dirty="0"/>
              <a:t> to withstand the emergency (</a:t>
            </a:r>
            <a:r>
              <a:rPr lang="en-AU" sz="1600" dirty="0">
                <a:solidFill>
                  <a:srgbClr val="000000"/>
                </a:solidFill>
              </a:rPr>
              <a:t>£6,000).</a:t>
            </a:r>
          </a:p>
          <a:p>
            <a:r>
              <a:rPr lang="en-AU" sz="1600" dirty="0">
                <a:solidFill>
                  <a:srgbClr val="000000"/>
                </a:solidFill>
              </a:rPr>
              <a:t>If participants had enough saved, they kept their purchased points.</a:t>
            </a:r>
          </a:p>
          <a:p>
            <a:pPr lvl="1"/>
            <a:r>
              <a:rPr lang="en-AU" sz="1600" dirty="0">
                <a:solidFill>
                  <a:srgbClr val="000000"/>
                </a:solidFill>
              </a:rPr>
              <a:t>Top 10% scoring participants won a bonus payment.</a:t>
            </a:r>
          </a:p>
          <a:p>
            <a:r>
              <a:rPr lang="en-AU" sz="1600" dirty="0">
                <a:solidFill>
                  <a:srgbClr val="000000"/>
                </a:solidFill>
              </a:rPr>
              <a:t>Participants without enough savings lost all of their points.</a:t>
            </a:r>
          </a:p>
          <a:p>
            <a:r>
              <a:rPr lang="en-AU" sz="1600" b="1" dirty="0">
                <a:solidFill>
                  <a:srgbClr val="000000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Participants were aware that the financial emergency would occur but not </a:t>
            </a:r>
            <a:r>
              <a:rPr lang="en-AU" sz="1600" b="1" i="1" dirty="0">
                <a:solidFill>
                  <a:srgbClr val="000000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when</a:t>
            </a:r>
            <a:r>
              <a:rPr lang="en-AU" sz="1600" b="1" dirty="0">
                <a:solidFill>
                  <a:srgbClr val="000000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 nor </a:t>
            </a:r>
            <a:r>
              <a:rPr lang="en-AU" sz="1600" b="1" i="1" dirty="0">
                <a:solidFill>
                  <a:srgbClr val="000000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how much</a:t>
            </a:r>
            <a:r>
              <a:rPr lang="en-AU" sz="1600" b="1" dirty="0">
                <a:solidFill>
                  <a:srgbClr val="000000"/>
                </a:solidFill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 it would cost</a:t>
            </a:r>
            <a:r>
              <a:rPr lang="en-AU" sz="1600" dirty="0">
                <a:solidFill>
                  <a:srgbClr val="000000"/>
                </a:solidFill>
              </a:rPr>
              <a:t>.</a:t>
            </a:r>
          </a:p>
          <a:p>
            <a:pPr lvl="1"/>
            <a:r>
              <a:rPr lang="en-AU" sz="1600" dirty="0">
                <a:solidFill>
                  <a:srgbClr val="000000"/>
                </a:solidFill>
              </a:rPr>
              <a:t>This was always after the 15</a:t>
            </a:r>
            <a:r>
              <a:rPr lang="en-AU" sz="1600" baseline="30000" dirty="0">
                <a:solidFill>
                  <a:srgbClr val="000000"/>
                </a:solidFill>
              </a:rPr>
              <a:t>th</a:t>
            </a:r>
            <a:r>
              <a:rPr lang="en-AU" sz="1600" dirty="0">
                <a:solidFill>
                  <a:srgbClr val="000000"/>
                </a:solidFill>
              </a:rPr>
              <a:t> round.</a:t>
            </a:r>
            <a:endParaRPr lang="en-AU" sz="16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14C2C4-67FD-1496-0820-46EB38DB50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/>
              <a:t>Experimental study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C567CC-C76E-7647-1A0D-703E5072F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9919F-0B2D-CC4A-8232-728D1906DABB}" type="slidenum">
              <a:rPr lang="en-AU" smtClean="0"/>
              <a:pPr/>
              <a:t>21</a:t>
            </a:fld>
            <a:endParaRPr lang="en-AU" dirty="0"/>
          </a:p>
        </p:txBody>
      </p:sp>
      <p:pic>
        <p:nvPicPr>
          <p:cNvPr id="11" name="Picture 10" descr="A picture containing outdoor, person, riding&#10;&#10;Description automatically generated">
            <a:extLst>
              <a:ext uri="{FF2B5EF4-FFF2-40B4-BE49-F238E27FC236}">
                <a16:creationId xmlns:a16="http://schemas.microsoft.com/office/drawing/2014/main" id="{5FAA7CE5-9C35-E7B0-A45F-02AA85E73A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98" r="8521"/>
          <a:stretch/>
        </p:blipFill>
        <p:spPr>
          <a:xfrm>
            <a:off x="1191600" y="2324899"/>
            <a:ext cx="4742293" cy="3206912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3965886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FE7AF5-1D74-B3B8-D9B7-16F28E91C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Experiment 1: Design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DACA38-1A60-EBC6-9399-AEDF352D16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/>
              <a:t>Experimental study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146369-807C-94C7-4ED5-27794C19A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9919F-0B2D-CC4A-8232-728D1906DABB}" type="slidenum">
              <a:rPr lang="en-AU" smtClean="0"/>
              <a:pPr/>
              <a:t>22</a:t>
            </a:fld>
            <a:endParaRPr lang="en-AU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35B5DAF-3F94-D538-7E1B-20C3CFC259BF}"/>
              </a:ext>
            </a:extLst>
          </p:cNvPr>
          <p:cNvSpPr/>
          <p:nvPr/>
        </p:nvSpPr>
        <p:spPr>
          <a:xfrm>
            <a:off x="3660689" y="1652581"/>
            <a:ext cx="4870621" cy="459061"/>
          </a:xfrm>
          <a:prstGeom prst="rect">
            <a:avLst/>
          </a:prstGeom>
          <a:solidFill>
            <a:srgbClr val="93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b="1" dirty="0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All participants (</a:t>
            </a:r>
            <a:r>
              <a:rPr lang="en-AU" sz="1600" b="1" i="1" dirty="0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N</a:t>
            </a:r>
            <a:r>
              <a:rPr lang="en-AU" sz="1600" b="1" dirty="0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 = 241)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3002E4B-6EF2-69EE-7652-9805684D4E88}"/>
              </a:ext>
            </a:extLst>
          </p:cNvPr>
          <p:cNvSpPr/>
          <p:nvPr/>
        </p:nvSpPr>
        <p:spPr>
          <a:xfrm>
            <a:off x="1232740" y="2624106"/>
            <a:ext cx="2679049" cy="459061"/>
          </a:xfrm>
          <a:prstGeom prst="rect">
            <a:avLst/>
          </a:prstGeom>
          <a:solidFill>
            <a:srgbClr val="93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b="1" dirty="0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No Volatility (</a:t>
            </a:r>
            <a:r>
              <a:rPr lang="en-AU" sz="1600" b="1" i="1" dirty="0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n</a:t>
            </a:r>
            <a:r>
              <a:rPr lang="en-AU" sz="1600" b="1" dirty="0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 = 81)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AB7A10C-A4DF-E046-1A8A-4A5F8638FF6C}"/>
              </a:ext>
            </a:extLst>
          </p:cNvPr>
          <p:cNvSpPr/>
          <p:nvPr/>
        </p:nvSpPr>
        <p:spPr>
          <a:xfrm>
            <a:off x="4756474" y="2624347"/>
            <a:ext cx="2679049" cy="459061"/>
          </a:xfrm>
          <a:prstGeom prst="rect">
            <a:avLst/>
          </a:prstGeom>
          <a:solidFill>
            <a:srgbClr val="93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b="1" dirty="0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Low Volatility (</a:t>
            </a:r>
            <a:r>
              <a:rPr lang="en-AU" sz="1600" b="1" i="1" dirty="0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n</a:t>
            </a:r>
            <a:r>
              <a:rPr lang="en-AU" sz="1600" b="1" dirty="0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 = 80)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927ED69-1B1D-E72C-6B1A-A2C67499E3A1}"/>
              </a:ext>
            </a:extLst>
          </p:cNvPr>
          <p:cNvSpPr/>
          <p:nvPr/>
        </p:nvSpPr>
        <p:spPr>
          <a:xfrm>
            <a:off x="8280208" y="2624683"/>
            <a:ext cx="2679049" cy="459061"/>
          </a:xfrm>
          <a:prstGeom prst="rect">
            <a:avLst/>
          </a:prstGeom>
          <a:solidFill>
            <a:srgbClr val="93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b="1" dirty="0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High Volatility (</a:t>
            </a:r>
            <a:r>
              <a:rPr lang="en-AU" sz="1600" b="1" i="1" dirty="0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n</a:t>
            </a:r>
            <a:r>
              <a:rPr lang="en-AU" sz="1600" b="1" dirty="0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 = 80)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B3EA7A2-3536-6BED-D5C8-7CD6C240A371}"/>
              </a:ext>
            </a:extLst>
          </p:cNvPr>
          <p:cNvSpPr txBox="1"/>
          <p:nvPr/>
        </p:nvSpPr>
        <p:spPr>
          <a:xfrm>
            <a:off x="1232739" y="3258574"/>
            <a:ext cx="267904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600" dirty="0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Participants received £1,000 per work task.</a:t>
            </a:r>
          </a:p>
          <a:p>
            <a:endParaRPr lang="en-AU" sz="1600"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  <a:p>
            <a:r>
              <a:rPr lang="en-AU" sz="1600" dirty="0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CV = 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349033A-AE78-CBEC-5A85-25A49B1E6E0F}"/>
              </a:ext>
            </a:extLst>
          </p:cNvPr>
          <p:cNvSpPr txBox="1"/>
          <p:nvPr/>
        </p:nvSpPr>
        <p:spPr>
          <a:xfrm>
            <a:off x="4756473" y="3258574"/>
            <a:ext cx="267904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600" dirty="0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Income per task ranged between £431-£1,340. </a:t>
            </a:r>
          </a:p>
          <a:p>
            <a:endParaRPr lang="en-AU" sz="1600"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  <a:p>
            <a:r>
              <a:rPr lang="en-AU" sz="1600" dirty="0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CV = 0.30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5C215CB-5940-843C-D37A-9FE41B7904FD}"/>
              </a:ext>
            </a:extLst>
          </p:cNvPr>
          <p:cNvSpPr txBox="1"/>
          <p:nvPr/>
        </p:nvSpPr>
        <p:spPr>
          <a:xfrm>
            <a:off x="8280207" y="3258574"/>
            <a:ext cx="267904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600" dirty="0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Income per task ranged between £173-£2,088. </a:t>
            </a:r>
          </a:p>
          <a:p>
            <a:endParaRPr lang="en-AU" sz="1600"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  <a:p>
            <a:r>
              <a:rPr lang="en-AU" sz="1600" dirty="0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CV = 0.60</a:t>
            </a:r>
          </a:p>
        </p:txBody>
      </p:sp>
      <p:sp>
        <p:nvSpPr>
          <p:cNvPr id="18" name="Left Brace 17">
            <a:extLst>
              <a:ext uri="{FF2B5EF4-FFF2-40B4-BE49-F238E27FC236}">
                <a16:creationId xmlns:a16="http://schemas.microsoft.com/office/drawing/2014/main" id="{B8F88DDA-F537-011A-79CB-6F0001D65BDC}"/>
              </a:ext>
            </a:extLst>
          </p:cNvPr>
          <p:cNvSpPr/>
          <p:nvPr/>
        </p:nvSpPr>
        <p:spPr>
          <a:xfrm rot="5400000">
            <a:off x="6014886" y="-1159240"/>
            <a:ext cx="162227" cy="7053651"/>
          </a:xfrm>
          <a:prstGeom prst="leftBrace">
            <a:avLst/>
          </a:prstGeom>
          <a:ln w="19050">
            <a:solidFill>
              <a:srgbClr val="93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5015D9B-748E-1A46-E33E-BF9DC49D916E}"/>
              </a:ext>
            </a:extLst>
          </p:cNvPr>
          <p:cNvSpPr txBox="1"/>
          <p:nvPr/>
        </p:nvSpPr>
        <p:spPr>
          <a:xfrm>
            <a:off x="1739541" y="5061082"/>
            <a:ext cx="14053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AU" b="1" dirty="0"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Dependent measures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4B6CA5A0-84C7-E846-EB80-4DBE00E29F19}"/>
              </a:ext>
            </a:extLst>
          </p:cNvPr>
          <p:cNvSpPr/>
          <p:nvPr/>
        </p:nvSpPr>
        <p:spPr>
          <a:xfrm>
            <a:off x="3425380" y="5714256"/>
            <a:ext cx="309797" cy="309797"/>
          </a:xfrm>
          <a:prstGeom prst="ellipse">
            <a:avLst/>
          </a:prstGeom>
          <a:solidFill>
            <a:srgbClr val="93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400" b="1" dirty="0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C206E62-0DD2-A18A-1235-C2F20E46EF73}"/>
              </a:ext>
            </a:extLst>
          </p:cNvPr>
          <p:cNvSpPr txBox="1"/>
          <p:nvPr/>
        </p:nvSpPr>
        <p:spPr>
          <a:xfrm>
            <a:off x="3852566" y="5698867"/>
            <a:ext cx="47580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b="1" dirty="0"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Final savings: </a:t>
            </a:r>
            <a:r>
              <a:rPr lang="en-AU" sz="1600" dirty="0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Savings at end of task (15</a:t>
            </a:r>
            <a:r>
              <a:rPr lang="en-AU" sz="1600" baseline="30000" dirty="0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th</a:t>
            </a:r>
            <a:r>
              <a:rPr lang="en-AU" sz="1600" dirty="0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 round). 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E08E0B8-57AC-1315-C443-E659D7C87488}"/>
              </a:ext>
            </a:extLst>
          </p:cNvPr>
          <p:cNvSpPr/>
          <p:nvPr/>
        </p:nvSpPr>
        <p:spPr>
          <a:xfrm>
            <a:off x="1644282" y="4534721"/>
            <a:ext cx="8903429" cy="1699054"/>
          </a:xfrm>
          <a:prstGeom prst="rect">
            <a:avLst/>
          </a:prstGeom>
          <a:noFill/>
          <a:ln w="19050">
            <a:solidFill>
              <a:srgbClr val="93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0A91D05-1C1B-8B83-9F70-A39A94666CF3}"/>
              </a:ext>
            </a:extLst>
          </p:cNvPr>
          <p:cNvSpPr/>
          <p:nvPr/>
        </p:nvSpPr>
        <p:spPr>
          <a:xfrm>
            <a:off x="3425822" y="4930572"/>
            <a:ext cx="309797" cy="309797"/>
          </a:xfrm>
          <a:prstGeom prst="ellipse">
            <a:avLst/>
          </a:prstGeom>
          <a:solidFill>
            <a:srgbClr val="93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400" b="1" dirty="0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2FDFB4-2DCD-58C6-8C28-3BCA6C877281}"/>
              </a:ext>
            </a:extLst>
          </p:cNvPr>
          <p:cNvSpPr txBox="1"/>
          <p:nvPr/>
        </p:nvSpPr>
        <p:spPr>
          <a:xfrm>
            <a:off x="3853009" y="4669973"/>
            <a:ext cx="66013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600" b="1" dirty="0"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Perceived volatility: </a:t>
            </a:r>
            <a:r>
              <a:rPr lang="en-AU" sz="1600" i="1" dirty="0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“On a scale of 0 to 10, how volatile do you think the income you received in this task was?”</a:t>
            </a:r>
          </a:p>
          <a:p>
            <a:r>
              <a:rPr lang="en-AU" sz="1600" dirty="0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[0 = Not volatile at all; 10 = Extremely volatile]</a:t>
            </a:r>
          </a:p>
        </p:txBody>
      </p:sp>
    </p:spTree>
    <p:extLst>
      <p:ext uri="{BB962C8B-B14F-4D97-AF65-F5344CB8AC3E}">
        <p14:creationId xmlns:p14="http://schemas.microsoft.com/office/powerpoint/2010/main" val="3817751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6" grpId="0"/>
      <p:bldP spid="19" grpId="0"/>
      <p:bldP spid="20" grpId="0" animBg="1"/>
      <p:bldP spid="22" grpId="0"/>
      <p:bldP spid="25" grpId="0" animBg="1"/>
      <p:bldP spid="7" grpId="0" animBg="1"/>
      <p:bldP spid="1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72A500-5877-86B4-6DCA-CDFA84901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Experiment 1: Perceived volatility ratings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F1C883-77B7-9AD8-94D4-E1505A531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/>
              <a:t>Experimental study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AC6644-BD0A-CF3F-2EA4-F65964C125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9919F-0B2D-CC4A-8232-728D1906DABB}" type="slidenum">
              <a:rPr lang="en-AU" smtClean="0"/>
              <a:pPr/>
              <a:t>23</a:t>
            </a:fld>
            <a:endParaRPr lang="en-AU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510A0D7-CDA8-D355-3CBB-4FA3AD56915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604971"/>
            <a:ext cx="5257800" cy="2626278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3D46171-626F-6409-175C-AC809BD494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05832" y="1690688"/>
            <a:ext cx="4847968" cy="4475334"/>
          </a:xfrm>
        </p:spPr>
        <p:txBody>
          <a:bodyPr anchor="ctr">
            <a:normAutofit/>
          </a:bodyPr>
          <a:lstStyle/>
          <a:p>
            <a:r>
              <a:rPr lang="en-AU" sz="1600" dirty="0"/>
              <a:t>Extreme evidence that participants </a:t>
            </a:r>
            <a:r>
              <a:rPr lang="en-AU" sz="1600" b="1" dirty="0"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perceived income in the Low and High Volatility conditions as more volatile than the No Volatility condition </a:t>
            </a:r>
            <a:br>
              <a:rPr lang="en-AU" sz="1600" b="1" dirty="0"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</a:br>
            <a:r>
              <a:rPr lang="en-AU" sz="1600" dirty="0"/>
              <a:t>(BF</a:t>
            </a:r>
            <a:r>
              <a:rPr lang="en-AU" sz="1600" baseline="-25000" dirty="0"/>
              <a:t>10</a:t>
            </a:r>
            <a:r>
              <a:rPr lang="en-AU" sz="1600" dirty="0"/>
              <a:t> = 2.04x10</a:t>
            </a:r>
            <a:r>
              <a:rPr lang="en-AU" sz="1600" baseline="30000" dirty="0"/>
              <a:t>8</a:t>
            </a:r>
            <a:r>
              <a:rPr lang="en-AU" sz="1600" dirty="0"/>
              <a:t> and 1.11x10</a:t>
            </a:r>
            <a:r>
              <a:rPr lang="en-AU" sz="1600" baseline="30000" dirty="0"/>
              <a:t>11</a:t>
            </a:r>
            <a:r>
              <a:rPr lang="en-AU" sz="1600" dirty="0"/>
              <a:t>).</a:t>
            </a:r>
          </a:p>
          <a:p>
            <a:endParaRPr lang="en-AU" sz="1600" dirty="0"/>
          </a:p>
          <a:p>
            <a:r>
              <a:rPr lang="en-AU" sz="1600" dirty="0"/>
              <a:t>Moderate evidence that </a:t>
            </a:r>
            <a:r>
              <a:rPr lang="en-AU" sz="1600" b="1" dirty="0"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ratings did not differ between Low and High Volatility conditions </a:t>
            </a:r>
            <a:br>
              <a:rPr lang="en-AU" sz="1600" dirty="0"/>
            </a:br>
            <a:r>
              <a:rPr lang="en-AU" sz="1600" dirty="0"/>
              <a:t>(BF</a:t>
            </a:r>
            <a:r>
              <a:rPr lang="en-AU" sz="1600" baseline="-25000" dirty="0"/>
              <a:t>01</a:t>
            </a:r>
            <a:r>
              <a:rPr lang="en-AU" sz="1600" dirty="0"/>
              <a:t> = 3.15).</a:t>
            </a:r>
          </a:p>
        </p:txBody>
      </p:sp>
    </p:spTree>
    <p:extLst>
      <p:ext uri="{BB962C8B-B14F-4D97-AF65-F5344CB8AC3E}">
        <p14:creationId xmlns:p14="http://schemas.microsoft.com/office/powerpoint/2010/main" val="1860190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72A500-5877-86B4-6DCA-CDFA84901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Experiment 1: Final savings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F1C883-77B7-9AD8-94D4-E1505A531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/>
              <a:t>Experimental study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AC6644-BD0A-CF3F-2EA4-F65964C125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9919F-0B2D-CC4A-8232-728D1906DABB}" type="slidenum">
              <a:rPr lang="en-AU" smtClean="0"/>
              <a:pPr/>
              <a:t>24</a:t>
            </a:fld>
            <a:endParaRPr lang="en-AU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3D46171-626F-6409-175C-AC809BD494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05832" y="1690688"/>
            <a:ext cx="4847968" cy="4475334"/>
          </a:xfrm>
        </p:spPr>
        <p:txBody>
          <a:bodyPr anchor="ctr">
            <a:normAutofit/>
          </a:bodyPr>
          <a:lstStyle/>
          <a:p>
            <a:r>
              <a:rPr lang="en-AU" sz="1600" dirty="0"/>
              <a:t>Strong/Very strong evidence that </a:t>
            </a:r>
            <a:r>
              <a:rPr lang="en-AU" sz="1600" b="1" dirty="0"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participants saved more in the High Volatility condition than the No and Low Volatility conditions</a:t>
            </a:r>
            <a:br>
              <a:rPr lang="en-AU" sz="1600" b="1" dirty="0"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</a:br>
            <a:r>
              <a:rPr lang="en-AU" sz="1600" dirty="0"/>
              <a:t>(BF</a:t>
            </a:r>
            <a:r>
              <a:rPr lang="en-AU" sz="1600" baseline="-25000" dirty="0"/>
              <a:t>10</a:t>
            </a:r>
            <a:r>
              <a:rPr lang="en-AU" sz="1600" dirty="0"/>
              <a:t> = 33.67 and 24.23).</a:t>
            </a:r>
          </a:p>
          <a:p>
            <a:endParaRPr lang="en-AU" sz="1600" dirty="0"/>
          </a:p>
          <a:p>
            <a:r>
              <a:rPr lang="en-AU" sz="1600" dirty="0"/>
              <a:t>Moderate evidence that </a:t>
            </a:r>
            <a:r>
              <a:rPr lang="en-AU" sz="1600" b="1" dirty="0"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final savings did not differ between No and Low Volatility conditions </a:t>
            </a:r>
            <a:r>
              <a:rPr lang="en-AU" sz="1600" dirty="0"/>
              <a:t>(BF</a:t>
            </a:r>
            <a:r>
              <a:rPr lang="en-AU" sz="1600" baseline="-25000" dirty="0"/>
              <a:t>01</a:t>
            </a:r>
            <a:r>
              <a:rPr lang="en-AU" sz="1600" dirty="0"/>
              <a:t> = 5.84).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20C71A9-F8BB-769B-78D7-D11CD6BA08D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602349"/>
            <a:ext cx="5257800" cy="26289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22995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72A500-5877-86B4-6DCA-CDFA84901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Experiment 1: Discussion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F1C883-77B7-9AD8-94D4-E1505A531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/>
              <a:t>Experimental study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AC6644-BD0A-CF3F-2EA4-F65964C125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9919F-0B2D-CC4A-8232-728D1906DABB}" type="slidenum">
              <a:rPr lang="en-AU" smtClean="0"/>
              <a:pPr/>
              <a:t>25</a:t>
            </a:fld>
            <a:endParaRPr lang="en-AU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EE57D70-3E49-F263-1807-D1D7C58F1F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52024"/>
            <a:ext cx="3764691" cy="4351338"/>
          </a:xfrm>
        </p:spPr>
        <p:txBody>
          <a:bodyPr>
            <a:normAutofit/>
          </a:bodyPr>
          <a:lstStyle/>
          <a:p>
            <a:r>
              <a:rPr lang="en-AU" sz="1600" b="1" dirty="0"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Our income volatility manipulation worked (partially) as intended.</a:t>
            </a:r>
          </a:p>
          <a:p>
            <a:endParaRPr lang="en-AU" sz="1600" dirty="0"/>
          </a:p>
          <a:p>
            <a:r>
              <a:rPr lang="en-AU" sz="1600" b="1" dirty="0"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Preliminary evidence that higher income volatility results in increased saving behaviour.</a:t>
            </a:r>
          </a:p>
          <a:p>
            <a:pPr lvl="1"/>
            <a:r>
              <a:rPr lang="en-AU" sz="1600" dirty="0"/>
              <a:t>Consistent with previous economic studies.</a:t>
            </a:r>
          </a:p>
          <a:p>
            <a:pPr lvl="1"/>
            <a:endParaRPr lang="en-AU" sz="1600" dirty="0"/>
          </a:p>
          <a:p>
            <a:r>
              <a:rPr lang="en-AU" sz="1600" b="1" dirty="0"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Needed to further investigate the behaviour of Low Volatility condition.</a:t>
            </a:r>
          </a:p>
          <a:p>
            <a:pPr lvl="1"/>
            <a:r>
              <a:rPr lang="en-AU" sz="1600" dirty="0"/>
              <a:t>Perceived income to be more volatile than No Volatility.</a:t>
            </a:r>
          </a:p>
          <a:p>
            <a:pPr lvl="1"/>
            <a:r>
              <a:rPr lang="en-AU" sz="1600" dirty="0"/>
              <a:t>However, showed similar savings behaviour.</a:t>
            </a:r>
          </a:p>
        </p:txBody>
      </p:sp>
      <p:sp>
        <p:nvSpPr>
          <p:cNvPr id="10" name="Content Placeholder 8">
            <a:extLst>
              <a:ext uri="{FF2B5EF4-FFF2-40B4-BE49-F238E27FC236}">
                <a16:creationId xmlns:a16="http://schemas.microsoft.com/office/drawing/2014/main" id="{C8A40B31-5AB8-4911-0A85-424F2FCE5CF6}"/>
              </a:ext>
            </a:extLst>
          </p:cNvPr>
          <p:cNvSpPr txBox="1">
            <a:spLocks/>
          </p:cNvSpPr>
          <p:nvPr/>
        </p:nvSpPr>
        <p:spPr>
          <a:xfrm>
            <a:off x="4985435" y="1750000"/>
            <a:ext cx="6368362" cy="4426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AC0000"/>
              </a:buClr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AC0000"/>
              </a:buClr>
              <a:buFont typeface="System Font Regular"/>
              <a:buChar char="&gt;"/>
              <a:defRPr sz="1800" b="0" i="0" kern="1200">
                <a:solidFill>
                  <a:schemeClr val="tx1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 sz="1600" b="1" dirty="0"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Hypothesis for Experiment 2: </a:t>
            </a:r>
          </a:p>
          <a:p>
            <a:pPr marL="0" indent="0">
              <a:buNone/>
            </a:pPr>
            <a:r>
              <a:rPr lang="en-AU" sz="1600" dirty="0"/>
              <a:t>Do other dimensions of our income sequences better explain saving behaviour than CV?</a:t>
            </a:r>
          </a:p>
          <a:p>
            <a:pPr marL="0" indent="0">
              <a:buNone/>
            </a:pPr>
            <a:endParaRPr lang="en-AU" sz="1600" dirty="0"/>
          </a:p>
          <a:p>
            <a:pPr marL="0" indent="0">
              <a:buNone/>
            </a:pPr>
            <a:endParaRPr lang="en-AU" sz="1600" dirty="0"/>
          </a:p>
          <a:p>
            <a:pPr marL="0" indent="0">
              <a:buNone/>
            </a:pPr>
            <a:endParaRPr lang="en-AU" sz="1600" dirty="0"/>
          </a:p>
          <a:p>
            <a:pPr marL="0" indent="0">
              <a:buNone/>
            </a:pPr>
            <a:endParaRPr lang="en-AU" sz="1600" dirty="0"/>
          </a:p>
          <a:p>
            <a:pPr marL="0" indent="0">
              <a:buNone/>
            </a:pPr>
            <a:endParaRPr lang="en-AU" sz="1600" dirty="0"/>
          </a:p>
          <a:p>
            <a:pPr marL="0" indent="0">
              <a:buNone/>
            </a:pPr>
            <a:endParaRPr lang="en-AU" sz="1600" dirty="0"/>
          </a:p>
          <a:p>
            <a:pPr marL="0" indent="0">
              <a:buNone/>
            </a:pPr>
            <a:endParaRPr lang="en-AU" sz="1600" dirty="0"/>
          </a:p>
          <a:p>
            <a:pPr marL="0" indent="0">
              <a:buNone/>
            </a:pPr>
            <a:br>
              <a:rPr lang="en-AU" sz="1600" dirty="0"/>
            </a:br>
            <a:endParaRPr lang="en-AU" sz="1600" dirty="0"/>
          </a:p>
          <a:p>
            <a:pPr marL="0" indent="0">
              <a:buNone/>
            </a:pPr>
            <a:r>
              <a:rPr lang="en-AU" sz="1600" dirty="0"/>
              <a:t>Hypothesis was inspired by </a:t>
            </a:r>
            <a:r>
              <a:rPr lang="en-AU" sz="1600" dirty="0" err="1"/>
              <a:t>Konovolova</a:t>
            </a:r>
            <a:r>
              <a:rPr lang="en-AU" sz="1600" dirty="0"/>
              <a:t> &amp; </a:t>
            </a:r>
            <a:r>
              <a:rPr lang="en-AU" sz="1600" dirty="0" err="1"/>
              <a:t>Pachur</a:t>
            </a:r>
            <a:r>
              <a:rPr lang="en-AU" sz="1600" dirty="0"/>
              <a:t> (2021).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4F40C8D-ADD2-53F9-F71D-C4FBE074A2F5}"/>
              </a:ext>
            </a:extLst>
          </p:cNvPr>
          <p:cNvCxnSpPr>
            <a:cxnSpLocks/>
          </p:cNvCxnSpPr>
          <p:nvPr/>
        </p:nvCxnSpPr>
        <p:spPr>
          <a:xfrm>
            <a:off x="4713846" y="1678424"/>
            <a:ext cx="0" cy="4498539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Table 14">
            <a:extLst>
              <a:ext uri="{FF2B5EF4-FFF2-40B4-BE49-F238E27FC236}">
                <a16:creationId xmlns:a16="http://schemas.microsoft.com/office/drawing/2014/main" id="{74F2F395-BD27-1A31-C0D5-65D8BBEEC9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8744371"/>
              </p:ext>
            </p:extLst>
          </p:nvPr>
        </p:nvGraphicFramePr>
        <p:xfrm>
          <a:off x="4985436" y="2867196"/>
          <a:ext cx="6368363" cy="2565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5887">
                  <a:extLst>
                    <a:ext uri="{9D8B030D-6E8A-4147-A177-3AD203B41FA5}">
                      <a16:colId xmlns:a16="http://schemas.microsoft.com/office/drawing/2014/main" val="1766367517"/>
                    </a:ext>
                  </a:extLst>
                </a:gridCol>
                <a:gridCol w="2661575">
                  <a:extLst>
                    <a:ext uri="{9D8B030D-6E8A-4147-A177-3AD203B41FA5}">
                      <a16:colId xmlns:a16="http://schemas.microsoft.com/office/drawing/2014/main" val="3446667334"/>
                    </a:ext>
                  </a:extLst>
                </a:gridCol>
                <a:gridCol w="609521">
                  <a:extLst>
                    <a:ext uri="{9D8B030D-6E8A-4147-A177-3AD203B41FA5}">
                      <a16:colId xmlns:a16="http://schemas.microsoft.com/office/drawing/2014/main" val="4152314421"/>
                    </a:ext>
                  </a:extLst>
                </a:gridCol>
                <a:gridCol w="643383">
                  <a:extLst>
                    <a:ext uri="{9D8B030D-6E8A-4147-A177-3AD203B41FA5}">
                      <a16:colId xmlns:a16="http://schemas.microsoft.com/office/drawing/2014/main" val="1768499534"/>
                    </a:ext>
                  </a:extLst>
                </a:gridCol>
                <a:gridCol w="758514">
                  <a:extLst>
                    <a:ext uri="{9D8B030D-6E8A-4147-A177-3AD203B41FA5}">
                      <a16:colId xmlns:a16="http://schemas.microsoft.com/office/drawing/2014/main" val="1228946065"/>
                    </a:ext>
                  </a:extLst>
                </a:gridCol>
                <a:gridCol w="749483">
                  <a:extLst>
                    <a:ext uri="{9D8B030D-6E8A-4147-A177-3AD203B41FA5}">
                      <a16:colId xmlns:a16="http://schemas.microsoft.com/office/drawing/2014/main" val="31152451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AU" sz="1400" b="1" dirty="0">
                          <a:solidFill>
                            <a:schemeClr val="bg1"/>
                          </a:solidFill>
                          <a:latin typeface="Open Sans Light" pitchFamily="2" charset="0"/>
                          <a:ea typeface="Open Sans Light" pitchFamily="2" charset="0"/>
                          <a:cs typeface="Open Sans Light" pitchFamily="2" charset="0"/>
                        </a:rPr>
                        <a:t>Volatility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3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1400" b="1" dirty="0">
                          <a:solidFill>
                            <a:schemeClr val="bg1"/>
                          </a:solidFill>
                          <a:latin typeface="Open Sans Light" pitchFamily="2" charset="0"/>
                          <a:ea typeface="Open Sans Light" pitchFamily="2" charset="0"/>
                          <a:cs typeface="Open Sans Light" pitchFamily="2" charset="0"/>
                        </a:rPr>
                        <a:t>Incomes (£)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3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>
                          <a:solidFill>
                            <a:schemeClr val="bg1"/>
                          </a:solidFill>
                          <a:latin typeface="Open Sans Light" pitchFamily="2" charset="0"/>
                          <a:ea typeface="Open Sans Light" pitchFamily="2" charset="0"/>
                          <a:cs typeface="Open Sans Light" pitchFamily="2" charset="0"/>
                        </a:rPr>
                        <a:t>CV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3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>
                          <a:solidFill>
                            <a:schemeClr val="bg1"/>
                          </a:solidFill>
                          <a:latin typeface="Open Sans Light" pitchFamily="2" charset="0"/>
                          <a:ea typeface="Open Sans Light" pitchFamily="2" charset="0"/>
                          <a:cs typeface="Open Sans Light" pitchFamily="2" charset="0"/>
                        </a:rPr>
                        <a:t>Min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3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>
                          <a:solidFill>
                            <a:schemeClr val="bg1"/>
                          </a:solidFill>
                          <a:latin typeface="Open Sans Light" pitchFamily="2" charset="0"/>
                          <a:ea typeface="Open Sans Light" pitchFamily="2" charset="0"/>
                          <a:cs typeface="Open Sans Light" pitchFamily="2" charset="0"/>
                        </a:rPr>
                        <a:t>Max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3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>
                          <a:solidFill>
                            <a:schemeClr val="bg1"/>
                          </a:solidFill>
                          <a:latin typeface="Open Sans Light" pitchFamily="2" charset="0"/>
                          <a:ea typeface="Open Sans Light" pitchFamily="2" charset="0"/>
                          <a:cs typeface="Open Sans Light" pitchFamily="2" charset="0"/>
                        </a:rPr>
                        <a:t>Range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3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0743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sz="1400" b="1" dirty="0">
                          <a:latin typeface="Open Sans Light" pitchFamily="2" charset="0"/>
                          <a:ea typeface="Open Sans Light" pitchFamily="2" charset="0"/>
                          <a:cs typeface="Open Sans Light" pitchFamily="2" charset="0"/>
                        </a:rPr>
                        <a:t>No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AU" sz="1400" b="0" dirty="0">
                          <a:latin typeface="Open Sans Light" pitchFamily="2" charset="0"/>
                          <a:ea typeface="Open Sans Light" pitchFamily="2" charset="0"/>
                          <a:cs typeface="Open Sans Light" pitchFamily="2" charset="0"/>
                        </a:rPr>
                        <a:t>1,000 1,000 1,000 1,000 1,000</a:t>
                      </a:r>
                    </a:p>
                    <a:p>
                      <a:r>
                        <a:rPr lang="en-AU" sz="1400" b="0" dirty="0">
                          <a:latin typeface="Open Sans Light" pitchFamily="2" charset="0"/>
                          <a:ea typeface="Open Sans Light" pitchFamily="2" charset="0"/>
                          <a:cs typeface="Open Sans Light" pitchFamily="2" charset="0"/>
                        </a:rPr>
                        <a:t>1,000 1,000 1,000 1,000 1,000</a:t>
                      </a:r>
                    </a:p>
                    <a:p>
                      <a:r>
                        <a:rPr lang="en-AU" sz="1400" b="0" dirty="0">
                          <a:latin typeface="Open Sans Light" pitchFamily="2" charset="0"/>
                          <a:ea typeface="Open Sans Light" pitchFamily="2" charset="0"/>
                          <a:cs typeface="Open Sans Light" pitchFamily="2" charset="0"/>
                        </a:rPr>
                        <a:t>1,000 1,000 1,000 1,000 1,000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0" dirty="0">
                          <a:latin typeface="Open Sans Light" pitchFamily="2" charset="0"/>
                          <a:ea typeface="Open Sans Light" pitchFamily="2" charset="0"/>
                          <a:cs typeface="Open Sans Light" pitchFamily="2" charset="0"/>
                        </a:rPr>
                        <a:t>0.00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0" dirty="0">
                          <a:latin typeface="Open Sans Light" pitchFamily="2" charset="0"/>
                          <a:ea typeface="Open Sans Light" pitchFamily="2" charset="0"/>
                          <a:cs typeface="Open Sans Light" pitchFamily="2" charset="0"/>
                        </a:rPr>
                        <a:t>1,000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0" dirty="0">
                          <a:latin typeface="Open Sans Light" pitchFamily="2" charset="0"/>
                          <a:ea typeface="Open Sans Light" pitchFamily="2" charset="0"/>
                          <a:cs typeface="Open Sans Light" pitchFamily="2" charset="0"/>
                        </a:rPr>
                        <a:t>1,000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0" dirty="0">
                          <a:latin typeface="Open Sans Light" pitchFamily="2" charset="0"/>
                          <a:ea typeface="Open Sans Light" pitchFamily="2" charset="0"/>
                          <a:cs typeface="Open Sans Light" pitchFamily="2" charset="0"/>
                        </a:rPr>
                        <a:t>0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533292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sz="1400" b="1" dirty="0">
                          <a:latin typeface="Open Sans Light" pitchFamily="2" charset="0"/>
                          <a:ea typeface="Open Sans Light" pitchFamily="2" charset="0"/>
                          <a:cs typeface="Open Sans Light" pitchFamily="2" charset="0"/>
                        </a:rPr>
                        <a:t>Low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AU" sz="1400" b="0" dirty="0">
                          <a:latin typeface="Open Sans Light" pitchFamily="2" charset="0"/>
                          <a:ea typeface="Open Sans Light" pitchFamily="2" charset="0"/>
                          <a:cs typeface="Open Sans Light" pitchFamily="2" charset="0"/>
                        </a:rPr>
                        <a:t>431 570 656 794 873</a:t>
                      </a:r>
                    </a:p>
                    <a:p>
                      <a:r>
                        <a:rPr lang="en-AU" sz="1400" b="0" dirty="0">
                          <a:latin typeface="Open Sans Light" pitchFamily="2" charset="0"/>
                          <a:ea typeface="Open Sans Light" pitchFamily="2" charset="0"/>
                          <a:cs typeface="Open Sans Light" pitchFamily="2" charset="0"/>
                        </a:rPr>
                        <a:t>883 910 990 1,158 1,202</a:t>
                      </a:r>
                    </a:p>
                    <a:p>
                      <a:r>
                        <a:rPr lang="en-AU" sz="1400" b="0" dirty="0">
                          <a:latin typeface="Open Sans Light" pitchFamily="2" charset="0"/>
                          <a:ea typeface="Open Sans Light" pitchFamily="2" charset="0"/>
                          <a:cs typeface="Open Sans Light" pitchFamily="2" charset="0"/>
                        </a:rPr>
                        <a:t>1,277 1,279 1,311 1,326 1,340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0" dirty="0">
                          <a:latin typeface="Open Sans Light" pitchFamily="2" charset="0"/>
                          <a:ea typeface="Open Sans Light" pitchFamily="2" charset="0"/>
                          <a:cs typeface="Open Sans Light" pitchFamily="2" charset="0"/>
                        </a:rPr>
                        <a:t>0.30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0" dirty="0">
                          <a:latin typeface="Open Sans Light" pitchFamily="2" charset="0"/>
                          <a:ea typeface="Open Sans Light" pitchFamily="2" charset="0"/>
                          <a:cs typeface="Open Sans Light" pitchFamily="2" charset="0"/>
                        </a:rPr>
                        <a:t>431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0" dirty="0">
                          <a:latin typeface="Open Sans Light" pitchFamily="2" charset="0"/>
                          <a:ea typeface="Open Sans Light" pitchFamily="2" charset="0"/>
                          <a:cs typeface="Open Sans Light" pitchFamily="2" charset="0"/>
                        </a:rPr>
                        <a:t>1,340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0" dirty="0">
                          <a:latin typeface="Open Sans Light" pitchFamily="2" charset="0"/>
                          <a:ea typeface="Open Sans Light" pitchFamily="2" charset="0"/>
                          <a:cs typeface="Open Sans Light" pitchFamily="2" charset="0"/>
                        </a:rPr>
                        <a:t>909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18520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sz="1400" b="1" dirty="0">
                          <a:latin typeface="Open Sans Light" pitchFamily="2" charset="0"/>
                          <a:ea typeface="Open Sans Light" pitchFamily="2" charset="0"/>
                          <a:cs typeface="Open Sans Light" pitchFamily="2" charset="0"/>
                        </a:rPr>
                        <a:t>High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AU" sz="1400" b="0" dirty="0">
                          <a:latin typeface="Open Sans Light" pitchFamily="2" charset="0"/>
                          <a:ea typeface="Open Sans Light" pitchFamily="2" charset="0"/>
                          <a:cs typeface="Open Sans Light" pitchFamily="2" charset="0"/>
                        </a:rPr>
                        <a:t>173 274 466 526 529</a:t>
                      </a:r>
                    </a:p>
                    <a:p>
                      <a:r>
                        <a:rPr lang="en-AU" sz="1400" b="0" dirty="0">
                          <a:latin typeface="Open Sans Light" pitchFamily="2" charset="0"/>
                          <a:ea typeface="Open Sans Light" pitchFamily="2" charset="0"/>
                          <a:cs typeface="Open Sans Light" pitchFamily="2" charset="0"/>
                        </a:rPr>
                        <a:t>650 661 847 1,101 1,374</a:t>
                      </a:r>
                    </a:p>
                    <a:p>
                      <a:r>
                        <a:rPr lang="en-AU" sz="1400" b="0" dirty="0">
                          <a:latin typeface="Open Sans Light" pitchFamily="2" charset="0"/>
                          <a:ea typeface="Open Sans Light" pitchFamily="2" charset="0"/>
                          <a:cs typeface="Open Sans Light" pitchFamily="2" charset="0"/>
                        </a:rPr>
                        <a:t>1,404 1,436 1,571 1,900 2,088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0" dirty="0">
                          <a:latin typeface="Open Sans Light" pitchFamily="2" charset="0"/>
                          <a:ea typeface="Open Sans Light" pitchFamily="2" charset="0"/>
                          <a:cs typeface="Open Sans Light" pitchFamily="2" charset="0"/>
                        </a:rPr>
                        <a:t>0.60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0" dirty="0">
                          <a:latin typeface="Open Sans Light" pitchFamily="2" charset="0"/>
                          <a:ea typeface="Open Sans Light" pitchFamily="2" charset="0"/>
                          <a:cs typeface="Open Sans Light" pitchFamily="2" charset="0"/>
                        </a:rPr>
                        <a:t>173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0" dirty="0">
                          <a:latin typeface="Open Sans Light" pitchFamily="2" charset="0"/>
                          <a:ea typeface="Open Sans Light" pitchFamily="2" charset="0"/>
                          <a:cs typeface="Open Sans Light" pitchFamily="2" charset="0"/>
                        </a:rPr>
                        <a:t>2,088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400" b="0" dirty="0">
                          <a:latin typeface="Open Sans Light" pitchFamily="2" charset="0"/>
                          <a:ea typeface="Open Sans Light" pitchFamily="2" charset="0"/>
                          <a:cs typeface="Open Sans Light" pitchFamily="2" charset="0"/>
                        </a:rPr>
                        <a:t>1,915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70851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57866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FE7AF5-1D74-B3B8-D9B7-16F28E91C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Experiment 2: Design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DACA38-1A60-EBC6-9399-AEDF352D16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/>
              <a:t>Experimental study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146369-807C-94C7-4ED5-27794C19A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9919F-0B2D-CC4A-8232-728D1906DABB}" type="slidenum">
              <a:rPr lang="en-AU" smtClean="0"/>
              <a:pPr/>
              <a:t>26</a:t>
            </a:fld>
            <a:endParaRPr lang="en-AU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3002E4B-6EF2-69EE-7652-9805684D4E88}"/>
              </a:ext>
            </a:extLst>
          </p:cNvPr>
          <p:cNvSpPr/>
          <p:nvPr/>
        </p:nvSpPr>
        <p:spPr>
          <a:xfrm>
            <a:off x="3697912" y="2624106"/>
            <a:ext cx="2188023" cy="459061"/>
          </a:xfrm>
          <a:prstGeom prst="rect">
            <a:avLst/>
          </a:prstGeom>
          <a:solidFill>
            <a:srgbClr val="93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b="1" dirty="0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Same Min (</a:t>
            </a:r>
            <a:r>
              <a:rPr lang="en-AU" sz="1600" b="1" i="1" dirty="0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n</a:t>
            </a:r>
            <a:r>
              <a:rPr lang="en-AU" sz="1600" b="1" dirty="0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 = 81)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AB7A10C-A4DF-E046-1A8A-4A5F8638FF6C}"/>
              </a:ext>
            </a:extLst>
          </p:cNvPr>
          <p:cNvSpPr/>
          <p:nvPr/>
        </p:nvSpPr>
        <p:spPr>
          <a:xfrm>
            <a:off x="6369030" y="2624347"/>
            <a:ext cx="2188023" cy="459061"/>
          </a:xfrm>
          <a:prstGeom prst="rect">
            <a:avLst/>
          </a:prstGeom>
          <a:solidFill>
            <a:srgbClr val="93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b="1" dirty="0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Same Max (</a:t>
            </a:r>
            <a:r>
              <a:rPr lang="en-AU" sz="1600" b="1" i="1" dirty="0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n</a:t>
            </a:r>
            <a:r>
              <a:rPr lang="en-AU" sz="1600" b="1" dirty="0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 = 80)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927ED69-1B1D-E72C-6B1A-A2C67499E3A1}"/>
              </a:ext>
            </a:extLst>
          </p:cNvPr>
          <p:cNvSpPr/>
          <p:nvPr/>
        </p:nvSpPr>
        <p:spPr>
          <a:xfrm>
            <a:off x="9040149" y="2624106"/>
            <a:ext cx="2188023" cy="459061"/>
          </a:xfrm>
          <a:prstGeom prst="rect">
            <a:avLst/>
          </a:prstGeom>
          <a:solidFill>
            <a:srgbClr val="93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b="1" dirty="0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Same Range (</a:t>
            </a:r>
            <a:r>
              <a:rPr lang="en-AU" sz="1600" b="1" i="1" dirty="0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n</a:t>
            </a:r>
            <a:r>
              <a:rPr lang="en-AU" sz="1600" b="1" dirty="0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 = 80)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B3EA7A2-3536-6BED-D5C8-7CD6C240A371}"/>
              </a:ext>
            </a:extLst>
          </p:cNvPr>
          <p:cNvSpPr txBox="1"/>
          <p:nvPr/>
        </p:nvSpPr>
        <p:spPr>
          <a:xfrm>
            <a:off x="1026794" y="3298211"/>
            <a:ext cx="218802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600" dirty="0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Min income: £173</a:t>
            </a:r>
          </a:p>
          <a:p>
            <a:endParaRPr lang="en-AU" sz="1600"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  <a:p>
            <a:r>
              <a:rPr lang="en-AU" sz="1600" dirty="0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Max income: £2,088</a:t>
            </a:r>
          </a:p>
          <a:p>
            <a:endParaRPr lang="en-AU" sz="1600"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  <a:p>
            <a:r>
              <a:rPr lang="en-AU" sz="1600" dirty="0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Range: £1,915</a:t>
            </a:r>
          </a:p>
          <a:p>
            <a:endParaRPr lang="en-AU" sz="1600"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  <a:p>
            <a:r>
              <a:rPr lang="en-AU" sz="1600" dirty="0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CV = 0.60</a:t>
            </a:r>
          </a:p>
        </p:txBody>
      </p:sp>
      <p:sp>
        <p:nvSpPr>
          <p:cNvPr id="18" name="Left Brace 17">
            <a:extLst>
              <a:ext uri="{FF2B5EF4-FFF2-40B4-BE49-F238E27FC236}">
                <a16:creationId xmlns:a16="http://schemas.microsoft.com/office/drawing/2014/main" id="{B8F88DDA-F537-011A-79CB-6F0001D65BDC}"/>
              </a:ext>
            </a:extLst>
          </p:cNvPr>
          <p:cNvSpPr/>
          <p:nvPr/>
        </p:nvSpPr>
        <p:spPr>
          <a:xfrm rot="5400000">
            <a:off x="7364345" y="-325673"/>
            <a:ext cx="162227" cy="5386518"/>
          </a:xfrm>
          <a:prstGeom prst="leftBrace">
            <a:avLst/>
          </a:prstGeom>
          <a:ln w="19050">
            <a:solidFill>
              <a:srgbClr val="93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2004B7E-715B-1F8D-9262-1C366F0BC3BB}"/>
              </a:ext>
            </a:extLst>
          </p:cNvPr>
          <p:cNvSpPr/>
          <p:nvPr/>
        </p:nvSpPr>
        <p:spPr>
          <a:xfrm>
            <a:off x="1026794" y="2624106"/>
            <a:ext cx="2188023" cy="459061"/>
          </a:xfrm>
          <a:prstGeom prst="rect">
            <a:avLst/>
          </a:prstGeom>
          <a:solidFill>
            <a:srgbClr val="930000">
              <a:alpha val="69804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b="1" dirty="0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High Volatility (</a:t>
            </a:r>
            <a:r>
              <a:rPr lang="en-AU" sz="1600" b="1" i="1" dirty="0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n</a:t>
            </a:r>
            <a:r>
              <a:rPr lang="en-AU" sz="1600" b="1" dirty="0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 = 80)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DE72E44-4AE4-0CD6-BD24-6182C2D598DD}"/>
              </a:ext>
            </a:extLst>
          </p:cNvPr>
          <p:cNvSpPr/>
          <p:nvPr/>
        </p:nvSpPr>
        <p:spPr>
          <a:xfrm>
            <a:off x="5010147" y="1652580"/>
            <a:ext cx="4870621" cy="459061"/>
          </a:xfrm>
          <a:prstGeom prst="rect">
            <a:avLst/>
          </a:prstGeom>
          <a:solidFill>
            <a:srgbClr val="93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b="1" dirty="0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All participants (</a:t>
            </a:r>
            <a:r>
              <a:rPr lang="en-AU" sz="1600" b="1" i="1" dirty="0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N</a:t>
            </a:r>
            <a:r>
              <a:rPr lang="en-AU" sz="1600" b="1" dirty="0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 = 241)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A050DC-FB56-6A8B-52B3-33393F7DD7B6}"/>
              </a:ext>
            </a:extLst>
          </p:cNvPr>
          <p:cNvSpPr txBox="1"/>
          <p:nvPr/>
        </p:nvSpPr>
        <p:spPr>
          <a:xfrm>
            <a:off x="1524327" y="2198309"/>
            <a:ext cx="11929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i="1" dirty="0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From Exp 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30055AB-ADDD-9021-CEC2-6F10AF8FE833}"/>
              </a:ext>
            </a:extLst>
          </p:cNvPr>
          <p:cNvSpPr txBox="1"/>
          <p:nvPr/>
        </p:nvSpPr>
        <p:spPr>
          <a:xfrm>
            <a:off x="3697912" y="3298211"/>
            <a:ext cx="218802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600" b="1" dirty="0"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Min income: £173</a:t>
            </a:r>
          </a:p>
          <a:p>
            <a:endParaRPr lang="en-AU" sz="1600"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  <a:p>
            <a:r>
              <a:rPr lang="en-AU" sz="1600" dirty="0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Max income: £1,580</a:t>
            </a:r>
          </a:p>
          <a:p>
            <a:endParaRPr lang="en-AU" sz="1600"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  <a:p>
            <a:r>
              <a:rPr lang="en-AU" sz="1600" dirty="0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Range: £1,407</a:t>
            </a:r>
          </a:p>
          <a:p>
            <a:endParaRPr lang="en-AU" sz="1600"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  <a:p>
            <a:r>
              <a:rPr lang="en-AU" sz="1600" dirty="0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CV = 0.37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B47A2CF-D857-02CC-9A0F-793A6E8F2B57}"/>
              </a:ext>
            </a:extLst>
          </p:cNvPr>
          <p:cNvSpPr txBox="1"/>
          <p:nvPr/>
        </p:nvSpPr>
        <p:spPr>
          <a:xfrm>
            <a:off x="6369030" y="3298211"/>
            <a:ext cx="218802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600" dirty="0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Min income: £681</a:t>
            </a:r>
          </a:p>
          <a:p>
            <a:endParaRPr lang="en-AU" sz="1600"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  <a:p>
            <a:r>
              <a:rPr lang="en-AU" sz="1600" b="1" dirty="0"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Max income: £2,088</a:t>
            </a:r>
          </a:p>
          <a:p>
            <a:endParaRPr lang="en-AU" sz="1600"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  <a:p>
            <a:r>
              <a:rPr lang="en-AU" sz="1600" dirty="0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Range: £1,407</a:t>
            </a:r>
          </a:p>
          <a:p>
            <a:endParaRPr lang="en-AU" sz="1600"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  <a:p>
            <a:r>
              <a:rPr lang="en-AU" sz="1600" dirty="0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CV = 0.37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306F9F9-0B13-2FE8-E6DA-37BC7371AF5B}"/>
              </a:ext>
            </a:extLst>
          </p:cNvPr>
          <p:cNvSpPr txBox="1"/>
          <p:nvPr/>
        </p:nvSpPr>
        <p:spPr>
          <a:xfrm>
            <a:off x="9040149" y="3298211"/>
            <a:ext cx="218802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600" b="1" dirty="0"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Min income: £173</a:t>
            </a:r>
          </a:p>
          <a:p>
            <a:endParaRPr lang="en-AU" sz="1600" dirty="0">
              <a:latin typeface="Open Sans Medium" pitchFamily="2" charset="0"/>
              <a:ea typeface="Open Sans Medium" pitchFamily="2" charset="0"/>
              <a:cs typeface="Open Sans Medium" pitchFamily="2" charset="0"/>
            </a:endParaRPr>
          </a:p>
          <a:p>
            <a:r>
              <a:rPr lang="en-AU" sz="1600" b="1" dirty="0"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Max income: £2,088</a:t>
            </a:r>
          </a:p>
          <a:p>
            <a:endParaRPr lang="en-AU" sz="1600" dirty="0">
              <a:latin typeface="Open Sans Medium" pitchFamily="2" charset="0"/>
              <a:ea typeface="Open Sans Medium" pitchFamily="2" charset="0"/>
              <a:cs typeface="Open Sans Medium" pitchFamily="2" charset="0"/>
            </a:endParaRPr>
          </a:p>
          <a:p>
            <a:r>
              <a:rPr lang="en-AU" sz="1600" b="1" dirty="0"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Range: £1,915</a:t>
            </a:r>
          </a:p>
          <a:p>
            <a:endParaRPr lang="en-AU" sz="1600"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  <a:p>
            <a:r>
              <a:rPr lang="en-AU" sz="1600" dirty="0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CV = 0.37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9F19DFE-5075-33ED-3CBD-A73BF055A663}"/>
              </a:ext>
            </a:extLst>
          </p:cNvPr>
          <p:cNvSpPr/>
          <p:nvPr/>
        </p:nvSpPr>
        <p:spPr>
          <a:xfrm>
            <a:off x="3660689" y="4695329"/>
            <a:ext cx="6478029" cy="459061"/>
          </a:xfrm>
          <a:prstGeom prst="rect">
            <a:avLst/>
          </a:prstGeom>
          <a:noFill/>
          <a:ln w="19050">
            <a:solidFill>
              <a:srgbClr val="93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600" b="1" dirty="0">
              <a:latin typeface="Open Sans Light" pitchFamily="2" charset="0"/>
              <a:ea typeface="Open Sans Light" pitchFamily="2" charset="0"/>
              <a:cs typeface="Open Sans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4253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/>
      <p:bldP spid="27" grpId="0"/>
      <p:bldP spid="28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72A500-5877-86B4-6DCA-CDFA84901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Experiment 2: Perceived volatility ratings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F1C883-77B7-9AD8-94D4-E1505A531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/>
              <a:t>Experimental study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AC6644-BD0A-CF3F-2EA4-F65964C125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9919F-0B2D-CC4A-8232-728D1906DABB}" type="slidenum">
              <a:rPr lang="en-AU" smtClean="0"/>
              <a:pPr/>
              <a:t>27</a:t>
            </a:fld>
            <a:endParaRPr lang="en-AU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3D46171-626F-6409-175C-AC809BD494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05832" y="1690688"/>
            <a:ext cx="4847968" cy="4475334"/>
          </a:xfrm>
        </p:spPr>
        <p:txBody>
          <a:bodyPr anchor="ctr">
            <a:normAutofit/>
          </a:bodyPr>
          <a:lstStyle/>
          <a:p>
            <a:r>
              <a:rPr lang="en-AU" sz="1600" dirty="0"/>
              <a:t>Moderate evidence that </a:t>
            </a:r>
            <a:r>
              <a:rPr lang="en-AU" sz="1600" b="1" dirty="0"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perceived volatility ratings did not differ between our Exp 2 conditions</a:t>
            </a:r>
            <a:r>
              <a:rPr lang="en-AU" sz="1600" dirty="0"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 </a:t>
            </a:r>
            <a:r>
              <a:rPr lang="en-AU" sz="1600" dirty="0"/>
              <a:t>(BF</a:t>
            </a:r>
            <a:r>
              <a:rPr lang="en-AU" sz="1600" baseline="-25000" dirty="0"/>
              <a:t>01 </a:t>
            </a:r>
            <a:r>
              <a:rPr lang="en-AU" sz="1600" dirty="0"/>
              <a:t>= 3.91).</a:t>
            </a:r>
          </a:p>
          <a:p>
            <a:endParaRPr lang="en-AU" sz="1600" dirty="0"/>
          </a:p>
          <a:p>
            <a:r>
              <a:rPr lang="en-AU" sz="1600" dirty="0"/>
              <a:t>Mixed evidence about whether perceived volatility ratings differed from High Volatility condition from Exp 1.</a:t>
            </a:r>
          </a:p>
          <a:p>
            <a:pPr lvl="1"/>
            <a:r>
              <a:rPr lang="en-AU" sz="1600" b="1" dirty="0"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Anecdotal evidence that High Volatility &gt; Same Range</a:t>
            </a:r>
            <a:r>
              <a:rPr lang="en-AU" sz="1600" b="1" dirty="0"/>
              <a:t> </a:t>
            </a:r>
            <a:r>
              <a:rPr lang="en-AU" sz="1600" dirty="0"/>
              <a:t>(BF</a:t>
            </a:r>
            <a:r>
              <a:rPr lang="en-AU" sz="1600" baseline="-25000" dirty="0"/>
              <a:t>10</a:t>
            </a:r>
            <a:r>
              <a:rPr lang="en-AU" sz="1600" dirty="0"/>
              <a:t> = 1.52).</a:t>
            </a:r>
          </a:p>
          <a:p>
            <a:pPr lvl="1"/>
            <a:r>
              <a:rPr lang="en-AU" sz="1600" dirty="0"/>
              <a:t>Moderate evidence of </a:t>
            </a:r>
            <a:r>
              <a:rPr lang="en-AU" sz="1600" b="1" dirty="0"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no difference between High Volatility and Same Min or Same Max</a:t>
            </a:r>
            <a:r>
              <a:rPr lang="en-AU" sz="1600" dirty="0"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 </a:t>
            </a:r>
            <a:r>
              <a:rPr lang="en-AU" sz="1600" dirty="0"/>
              <a:t>(BF</a:t>
            </a:r>
            <a:r>
              <a:rPr lang="en-AU" sz="1600" baseline="-25000" dirty="0"/>
              <a:t>01</a:t>
            </a:r>
            <a:r>
              <a:rPr lang="en-AU" sz="1600" dirty="0"/>
              <a:t> = 5.66 and 4.18).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CBDC502-D03A-9EA2-28F2-3F946825E96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602349"/>
            <a:ext cx="5257800" cy="26289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58953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72A500-5877-86B4-6DCA-CDFA84901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Experiment 2: Final savings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F1C883-77B7-9AD8-94D4-E1505A531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/>
              <a:t>Experimental study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AC6644-BD0A-CF3F-2EA4-F65964C125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9919F-0B2D-CC4A-8232-728D1906DABB}" type="slidenum">
              <a:rPr lang="en-AU" smtClean="0"/>
              <a:pPr/>
              <a:t>28</a:t>
            </a:fld>
            <a:endParaRPr lang="en-AU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3D46171-626F-6409-175C-AC809BD494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05832" y="1690688"/>
            <a:ext cx="4847968" cy="4475334"/>
          </a:xfrm>
        </p:spPr>
        <p:txBody>
          <a:bodyPr anchor="ctr">
            <a:normAutofit/>
          </a:bodyPr>
          <a:lstStyle/>
          <a:p>
            <a:r>
              <a:rPr lang="en-AU" sz="1600" dirty="0"/>
              <a:t>Strong evidence that </a:t>
            </a:r>
            <a:r>
              <a:rPr lang="en-AU" sz="1600" b="1" dirty="0"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final savings did not differ between our Exp 2 conditions</a:t>
            </a:r>
            <a:r>
              <a:rPr lang="en-AU" sz="1600" dirty="0"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 </a:t>
            </a:r>
            <a:r>
              <a:rPr lang="en-AU" sz="1600" dirty="0"/>
              <a:t>(BF</a:t>
            </a:r>
            <a:r>
              <a:rPr lang="en-AU" sz="1600" baseline="-25000" dirty="0"/>
              <a:t>01 </a:t>
            </a:r>
            <a:r>
              <a:rPr lang="en-AU" sz="1600" dirty="0"/>
              <a:t>= 16.19).</a:t>
            </a:r>
          </a:p>
          <a:p>
            <a:endParaRPr lang="en-AU" sz="1600" dirty="0"/>
          </a:p>
          <a:p>
            <a:r>
              <a:rPr lang="en-AU" sz="1600" b="1" dirty="0"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Consistent evidence that final savings were higher in High Volatility condition compared to the other three conditions.</a:t>
            </a:r>
          </a:p>
          <a:p>
            <a:pPr lvl="1"/>
            <a:r>
              <a:rPr lang="en-AU" sz="1600" dirty="0"/>
              <a:t>Moderate evidence that High Volatility &gt; Same Range and Same Max</a:t>
            </a:r>
            <a:br>
              <a:rPr lang="en-AU" sz="1600" dirty="0"/>
            </a:br>
            <a:r>
              <a:rPr lang="en-AU" sz="1600" dirty="0"/>
              <a:t>(BF</a:t>
            </a:r>
            <a:r>
              <a:rPr lang="en-AU" sz="1600" baseline="-25000" dirty="0"/>
              <a:t>10 </a:t>
            </a:r>
            <a:r>
              <a:rPr lang="en-AU" sz="1600" dirty="0"/>
              <a:t>= 3.03 and 6.69).</a:t>
            </a:r>
          </a:p>
          <a:p>
            <a:pPr lvl="1"/>
            <a:r>
              <a:rPr lang="en-AU" sz="1600" dirty="0"/>
              <a:t>Anecdotal evidence that High Volatility &gt; Same Min (BF</a:t>
            </a:r>
            <a:r>
              <a:rPr lang="en-AU" sz="1600" baseline="-25000" dirty="0"/>
              <a:t>10</a:t>
            </a:r>
            <a:r>
              <a:rPr lang="en-AU" sz="1600" dirty="0"/>
              <a:t> = 1.16).</a:t>
            </a:r>
          </a:p>
          <a:p>
            <a:endParaRPr lang="en-AU" sz="1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AFCCB2-73DE-65AC-9968-7A3447D5F4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602347"/>
            <a:ext cx="5257802" cy="26289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60887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72A500-5877-86B4-6DCA-CDFA84901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Experiment 2: Discussion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F1C883-77B7-9AD8-94D4-E1505A531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/>
              <a:t>Experimental study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AC6644-BD0A-CF3F-2EA4-F65964C125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9919F-0B2D-CC4A-8232-728D1906DABB}" type="slidenum">
              <a:rPr lang="en-AU" smtClean="0"/>
              <a:pPr/>
              <a:t>29</a:t>
            </a:fld>
            <a:endParaRPr lang="en-AU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D895107-575C-BEA0-D8E2-83AA3A465A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sz="1600" b="1" dirty="0"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Our results did not support our Experiment 2 hypothesis.</a:t>
            </a:r>
          </a:p>
          <a:p>
            <a:pPr lvl="1"/>
            <a:r>
              <a:rPr lang="en-AU" sz="1600" dirty="0"/>
              <a:t>Perceived volatility ratings and final savings did not differ between conditions despite varying the income sequences’ minimums, maximums, or ranges.</a:t>
            </a:r>
          </a:p>
          <a:p>
            <a:endParaRPr lang="en-AU" sz="1600" dirty="0"/>
          </a:p>
          <a:p>
            <a:r>
              <a:rPr lang="en-AU" sz="1600" dirty="0"/>
              <a:t>If anything, </a:t>
            </a:r>
            <a:r>
              <a:rPr lang="en-AU" sz="1600" b="1" dirty="0"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our results gave more reason to believe CV is driving saving behaviour.</a:t>
            </a:r>
          </a:p>
          <a:p>
            <a:pPr lvl="1"/>
            <a:r>
              <a:rPr lang="en-AU" sz="1600" dirty="0"/>
              <a:t>Participants saved less in Exp 2 conditions (CVs = 0.37) compared to High Volatility condition (CV = 0.60).</a:t>
            </a:r>
          </a:p>
          <a:p>
            <a:pPr lvl="1"/>
            <a:endParaRPr lang="en-AU" sz="1600" dirty="0"/>
          </a:p>
          <a:p>
            <a:r>
              <a:rPr lang="en-AU" sz="1600" dirty="0"/>
              <a:t>However, we </a:t>
            </a:r>
            <a:r>
              <a:rPr lang="en-AU" sz="1600" b="1" dirty="0"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continued to observe a discrepancy between perceived volatility and saving behaviour</a:t>
            </a:r>
            <a:r>
              <a:rPr lang="en-AU" sz="1600" dirty="0"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.</a:t>
            </a:r>
          </a:p>
          <a:p>
            <a:pPr lvl="1"/>
            <a:r>
              <a:rPr lang="en-AU" sz="1600" dirty="0"/>
              <a:t>Exp 2 conditions perceived as similarly volatile as High Volatility but saved less.</a:t>
            </a:r>
          </a:p>
          <a:p>
            <a:pPr marL="457200" lvl="1" indent="0">
              <a:buNone/>
            </a:pPr>
            <a:endParaRPr lang="en-AU" sz="1600" dirty="0"/>
          </a:p>
          <a:p>
            <a:r>
              <a:rPr lang="en-AU" sz="1600" dirty="0"/>
              <a:t>In Experiment 3, </a:t>
            </a:r>
            <a:r>
              <a:rPr lang="en-AU" sz="1600" b="1" dirty="0"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we considered an alternative hypothesis: participants are giving similar volatility ratings because it is an </a:t>
            </a:r>
            <a:r>
              <a:rPr lang="en-AU" sz="1600" b="1" i="1" dirty="0"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absolute</a:t>
            </a:r>
            <a:r>
              <a:rPr lang="en-AU" sz="1600" b="1" dirty="0"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 judgment and not a </a:t>
            </a:r>
            <a:r>
              <a:rPr lang="en-AU" sz="1600" b="1" i="1" dirty="0"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relative</a:t>
            </a:r>
            <a:r>
              <a:rPr lang="en-AU" sz="1600" b="1" dirty="0"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 judgment.</a:t>
            </a:r>
          </a:p>
          <a:p>
            <a:pPr lvl="1"/>
            <a:r>
              <a:rPr lang="en-AU" sz="1600" i="1" dirty="0"/>
              <a:t>“There is some volatility, but not an extreme amount—so 7 out of 10”.</a:t>
            </a:r>
          </a:p>
          <a:p>
            <a:pPr lvl="1"/>
            <a:r>
              <a:rPr lang="en-AU" sz="1600" dirty="0"/>
              <a:t>Motivated by prior work on absolute vs relative judgments (e.g., Fox &amp; Tversky, 1995; Stewart et al. 2006).</a:t>
            </a:r>
          </a:p>
        </p:txBody>
      </p:sp>
    </p:spTree>
    <p:extLst>
      <p:ext uri="{BB962C8B-B14F-4D97-AF65-F5344CB8AC3E}">
        <p14:creationId xmlns:p14="http://schemas.microsoft.com/office/powerpoint/2010/main" val="4152036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A8D6F-0B89-E56A-9C3E-763297846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… and is made more difficult by uncertainty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813778FE-F877-5584-4158-91C14B0F10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/>
              <a:t>Introduction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40E7F10-8292-D546-11B4-9B8264AB5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9919F-0B2D-CC4A-8232-728D1906DABB}" type="slidenum">
              <a:rPr lang="en-AU" smtClean="0"/>
              <a:pPr/>
              <a:t>3</a:t>
            </a:fld>
            <a:endParaRPr lang="en-AU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57601622-7BA9-5D8B-8FA4-11CE1D72E3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58" r="14466"/>
          <a:stretch/>
        </p:blipFill>
        <p:spPr bwMode="auto">
          <a:xfrm>
            <a:off x="4539156" y="2334380"/>
            <a:ext cx="3113687" cy="3171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5126D0C-769A-8CFF-644E-769C6AACA48E}"/>
              </a:ext>
            </a:extLst>
          </p:cNvPr>
          <p:cNvSpPr txBox="1"/>
          <p:nvPr/>
        </p:nvSpPr>
        <p:spPr>
          <a:xfrm>
            <a:off x="1590260" y="1781957"/>
            <a:ext cx="24483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How much will I need to spend next month?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2804C6-C756-0D4A-EF68-D394124A0876}"/>
              </a:ext>
            </a:extLst>
          </p:cNvPr>
          <p:cNvSpPr txBox="1"/>
          <p:nvPr/>
        </p:nvSpPr>
        <p:spPr>
          <a:xfrm>
            <a:off x="7927915" y="5462364"/>
            <a:ext cx="28558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How much should I set aside for emergencies?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360CF60-1C9E-B03E-A035-F236F8724415}"/>
              </a:ext>
            </a:extLst>
          </p:cNvPr>
          <p:cNvSpPr txBox="1"/>
          <p:nvPr/>
        </p:nvSpPr>
        <p:spPr>
          <a:xfrm>
            <a:off x="8368748" y="2858316"/>
            <a:ext cx="28558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Is it worth putting extra money into my super?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5AA8DB-E646-CC98-3B6D-C145AC7362D8}"/>
              </a:ext>
            </a:extLst>
          </p:cNvPr>
          <p:cNvSpPr txBox="1"/>
          <p:nvPr/>
        </p:nvSpPr>
        <p:spPr>
          <a:xfrm>
            <a:off x="1553816" y="3377187"/>
            <a:ext cx="20275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How much will I earn this month?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BA86B66-0A36-B056-9ECF-DCDB72E110ED}"/>
              </a:ext>
            </a:extLst>
          </p:cNvPr>
          <p:cNvSpPr txBox="1"/>
          <p:nvPr/>
        </p:nvSpPr>
        <p:spPr>
          <a:xfrm>
            <a:off x="2011017" y="5291196"/>
            <a:ext cx="20275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Am I likely to get a pay rise this year?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957C1A0-D358-648F-EC55-3D4DAF15C5A6}"/>
              </a:ext>
            </a:extLst>
          </p:cNvPr>
          <p:cNvSpPr txBox="1"/>
          <p:nvPr/>
        </p:nvSpPr>
        <p:spPr>
          <a:xfrm>
            <a:off x="8461404" y="4219225"/>
            <a:ext cx="28558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What is the best way to invest my money?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F547087-AB11-42E3-E05B-7D5911F3A043}"/>
              </a:ext>
            </a:extLst>
          </p:cNvPr>
          <p:cNvSpPr txBox="1"/>
          <p:nvPr/>
        </p:nvSpPr>
        <p:spPr>
          <a:xfrm>
            <a:off x="7927915" y="1688049"/>
            <a:ext cx="28558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Do I really </a:t>
            </a:r>
            <a:r>
              <a:rPr lang="en-AU" i="1" dirty="0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need</a:t>
            </a:r>
            <a:r>
              <a:rPr lang="en-AU" dirty="0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 insurance?</a:t>
            </a:r>
          </a:p>
        </p:txBody>
      </p:sp>
    </p:spTree>
    <p:extLst>
      <p:ext uri="{BB962C8B-B14F-4D97-AF65-F5344CB8AC3E}">
        <p14:creationId xmlns:p14="http://schemas.microsoft.com/office/powerpoint/2010/main" val="3321792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13" grpId="0"/>
      <p:bldP spid="14" grpId="0"/>
      <p:bldP spid="1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7D023C-2A2E-C6C0-B253-5D4968D8A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Experiment 3: Allowing for relative judgments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8B10A3-616A-904C-46F5-211DB6C23F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0647405" cy="4346575"/>
          </a:xfrm>
        </p:spPr>
        <p:txBody>
          <a:bodyPr>
            <a:normAutofit/>
          </a:bodyPr>
          <a:lstStyle/>
          <a:p>
            <a:r>
              <a:rPr lang="en-AU" sz="1600" dirty="0"/>
              <a:t>In Experiment 3, </a:t>
            </a:r>
            <a:r>
              <a:rPr lang="en-AU" sz="1600" b="1" dirty="0"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we gave participants two attempts at the task</a:t>
            </a:r>
            <a:r>
              <a:rPr lang="en-AU" sz="1600" dirty="0"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.</a:t>
            </a:r>
          </a:p>
          <a:p>
            <a:endParaRPr lang="en-AU" sz="1600" dirty="0">
              <a:latin typeface="Open Sans Medium" pitchFamily="2" charset="0"/>
              <a:ea typeface="Open Sans Medium" pitchFamily="2" charset="0"/>
              <a:cs typeface="Open Sans Medium" pitchFamily="2" charset="0"/>
            </a:endParaRPr>
          </a:p>
          <a:p>
            <a:endParaRPr lang="en-AU" sz="1600" dirty="0"/>
          </a:p>
          <a:p>
            <a:endParaRPr lang="en-AU" sz="1600" dirty="0"/>
          </a:p>
          <a:p>
            <a:endParaRPr lang="en-AU" sz="1600" dirty="0"/>
          </a:p>
          <a:p>
            <a:endParaRPr lang="en-AU" sz="1600" dirty="0"/>
          </a:p>
          <a:p>
            <a:endParaRPr lang="en-AU" sz="1600" dirty="0"/>
          </a:p>
          <a:p>
            <a:endParaRPr lang="en-AU" sz="1600" dirty="0"/>
          </a:p>
          <a:p>
            <a:endParaRPr lang="en-AU" sz="1600" dirty="0"/>
          </a:p>
          <a:p>
            <a:endParaRPr lang="en-AU" sz="1600" dirty="0"/>
          </a:p>
          <a:p>
            <a:r>
              <a:rPr lang="en-AU" sz="1600" dirty="0"/>
              <a:t>Participants received the </a:t>
            </a:r>
            <a:r>
              <a:rPr lang="en-AU" sz="1600" b="1" dirty="0"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Low Volatility income for one attempt and the High Volatility income for the other</a:t>
            </a:r>
            <a:r>
              <a:rPr lang="en-AU" sz="1600" dirty="0"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.</a:t>
            </a:r>
          </a:p>
          <a:p>
            <a:r>
              <a:rPr lang="en-AU" sz="1600" dirty="0"/>
              <a:t>Participants were told that </a:t>
            </a:r>
            <a:r>
              <a:rPr lang="en-AU" sz="1600" b="1" dirty="0"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the number of rounds before the emergency may differ</a:t>
            </a:r>
            <a:r>
              <a:rPr lang="en-AU" sz="1600" dirty="0"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 </a:t>
            </a:r>
            <a:r>
              <a:rPr lang="en-AU" sz="1600" dirty="0"/>
              <a:t>between attempts.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A30713-823E-4007-64B0-30670BBE78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/>
              <a:t>Experimental study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B86E3E-0515-CDED-4321-FB7DBF7D1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9919F-0B2D-CC4A-8232-728D1906DABB}" type="slidenum">
              <a:rPr lang="en-AU" smtClean="0"/>
              <a:pPr/>
              <a:t>30</a:t>
            </a:fld>
            <a:endParaRPr lang="en-AU" dirty="0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0F424AFF-1DF5-1073-EDE8-35FC8D84FC0D}"/>
              </a:ext>
            </a:extLst>
          </p:cNvPr>
          <p:cNvGrpSpPr/>
          <p:nvPr/>
        </p:nvGrpSpPr>
        <p:grpSpPr>
          <a:xfrm>
            <a:off x="1105930" y="3646730"/>
            <a:ext cx="10247870" cy="584776"/>
            <a:chOff x="1105930" y="4034962"/>
            <a:chExt cx="10247870" cy="58477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D8CCA00-84C0-095D-7003-106C0D87E17E}"/>
                </a:ext>
              </a:extLst>
            </p:cNvPr>
            <p:cNvSpPr/>
            <p:nvPr/>
          </p:nvSpPr>
          <p:spPr>
            <a:xfrm>
              <a:off x="2159754" y="4034962"/>
              <a:ext cx="1346887" cy="584775"/>
            </a:xfrm>
            <a:prstGeom prst="rect">
              <a:avLst/>
            </a:prstGeom>
            <a:solidFill>
              <a:srgbClr val="93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1400" dirty="0">
                  <a:latin typeface="Open Sans Light" pitchFamily="2" charset="0"/>
                  <a:ea typeface="Open Sans Light" pitchFamily="2" charset="0"/>
                  <a:cs typeface="Open Sans Light" pitchFamily="2" charset="0"/>
                </a:rPr>
                <a:t>Instructions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3AC4410-193E-AE62-AB27-02617C720B48}"/>
                </a:ext>
              </a:extLst>
            </p:cNvPr>
            <p:cNvSpPr/>
            <p:nvPr/>
          </p:nvSpPr>
          <p:spPr>
            <a:xfrm>
              <a:off x="3729186" y="4034963"/>
              <a:ext cx="1346887" cy="584775"/>
            </a:xfrm>
            <a:prstGeom prst="rect">
              <a:avLst/>
            </a:prstGeom>
            <a:solidFill>
              <a:srgbClr val="93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1400" dirty="0">
                  <a:latin typeface="Open Sans Light" pitchFamily="2" charset="0"/>
                  <a:ea typeface="Open Sans Light" pitchFamily="2" charset="0"/>
                  <a:cs typeface="Open Sans Light" pitchFamily="2" charset="0"/>
                </a:rPr>
                <a:t>Work tasks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072DFAA-FF8A-AA9B-AB5A-869BC2F8093C}"/>
                </a:ext>
              </a:extLst>
            </p:cNvPr>
            <p:cNvSpPr/>
            <p:nvPr/>
          </p:nvSpPr>
          <p:spPr>
            <a:xfrm>
              <a:off x="5298618" y="4034963"/>
              <a:ext cx="1346887" cy="584775"/>
            </a:xfrm>
            <a:prstGeom prst="rect">
              <a:avLst/>
            </a:prstGeom>
            <a:solidFill>
              <a:srgbClr val="93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1400" dirty="0">
                  <a:latin typeface="Open Sans Light" pitchFamily="2" charset="0"/>
                  <a:ea typeface="Open Sans Light" pitchFamily="2" charset="0"/>
                  <a:cs typeface="Open Sans Light" pitchFamily="2" charset="0"/>
                </a:rPr>
                <a:t>Perceived volatility Q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D8D37EA-7B1F-D295-75E2-72C6BA319196}"/>
                </a:ext>
              </a:extLst>
            </p:cNvPr>
            <p:cNvSpPr/>
            <p:nvPr/>
          </p:nvSpPr>
          <p:spPr>
            <a:xfrm>
              <a:off x="10006913" y="4034962"/>
              <a:ext cx="1346887" cy="584775"/>
            </a:xfrm>
            <a:prstGeom prst="rect">
              <a:avLst/>
            </a:prstGeom>
            <a:solidFill>
              <a:srgbClr val="93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1400" dirty="0">
                  <a:latin typeface="Open Sans Light" pitchFamily="2" charset="0"/>
                  <a:ea typeface="Open Sans Light" pitchFamily="2" charset="0"/>
                  <a:cs typeface="Open Sans Light" pitchFamily="2" charset="0"/>
                </a:rPr>
                <a:t>Reveal of both emergencies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E8A137C-A355-E7E9-C88E-AF141AA80326}"/>
                </a:ext>
              </a:extLst>
            </p:cNvPr>
            <p:cNvSpPr/>
            <p:nvPr/>
          </p:nvSpPr>
          <p:spPr>
            <a:xfrm>
              <a:off x="6868050" y="4034963"/>
              <a:ext cx="1346887" cy="584775"/>
            </a:xfrm>
            <a:prstGeom prst="rect">
              <a:avLst/>
            </a:prstGeom>
            <a:solidFill>
              <a:srgbClr val="93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1400" dirty="0">
                  <a:latin typeface="Open Sans Light" pitchFamily="2" charset="0"/>
                  <a:ea typeface="Open Sans Light" pitchFamily="2" charset="0"/>
                  <a:cs typeface="Open Sans Light" pitchFamily="2" charset="0"/>
                </a:rPr>
                <a:t>Work tasks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100F8FB-C2A9-123A-EA7B-43A605FCFF14}"/>
                </a:ext>
              </a:extLst>
            </p:cNvPr>
            <p:cNvSpPr/>
            <p:nvPr/>
          </p:nvSpPr>
          <p:spPr>
            <a:xfrm>
              <a:off x="8437482" y="4034963"/>
              <a:ext cx="1346887" cy="584775"/>
            </a:xfrm>
            <a:prstGeom prst="rect">
              <a:avLst/>
            </a:prstGeom>
            <a:solidFill>
              <a:srgbClr val="93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1400" dirty="0">
                  <a:latin typeface="Open Sans Light" pitchFamily="2" charset="0"/>
                  <a:ea typeface="Open Sans Light" pitchFamily="2" charset="0"/>
                  <a:cs typeface="Open Sans Light" pitchFamily="2" charset="0"/>
                </a:rPr>
                <a:t>Perceived volatility Q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78E50FF7-F09B-7A61-B8FF-A6D9740E0423}"/>
                </a:ext>
              </a:extLst>
            </p:cNvPr>
            <p:cNvCxnSpPr>
              <a:stCxn id="11" idx="3"/>
              <a:endCxn id="12" idx="1"/>
            </p:cNvCxnSpPr>
            <p:nvPr/>
          </p:nvCxnSpPr>
          <p:spPr>
            <a:xfrm>
              <a:off x="3506641" y="4327350"/>
              <a:ext cx="222545" cy="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A5710804-14DE-7585-4D0F-3224927316EF}"/>
                </a:ext>
              </a:extLst>
            </p:cNvPr>
            <p:cNvCxnSpPr>
              <a:cxnSpLocks/>
              <a:stCxn id="12" idx="3"/>
              <a:endCxn id="13" idx="1"/>
            </p:cNvCxnSpPr>
            <p:nvPr/>
          </p:nvCxnSpPr>
          <p:spPr>
            <a:xfrm>
              <a:off x="5076073" y="4327351"/>
              <a:ext cx="222545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212E49C7-8FFB-4CFA-E9F8-C00C0FC065BB}"/>
                </a:ext>
              </a:extLst>
            </p:cNvPr>
            <p:cNvCxnSpPr>
              <a:cxnSpLocks/>
              <a:stCxn id="13" idx="3"/>
              <a:endCxn id="15" idx="1"/>
            </p:cNvCxnSpPr>
            <p:nvPr/>
          </p:nvCxnSpPr>
          <p:spPr>
            <a:xfrm>
              <a:off x="6645505" y="4327351"/>
              <a:ext cx="222545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104A4D9-ECEE-0337-8347-0A53866AF5D0}"/>
                </a:ext>
              </a:extLst>
            </p:cNvPr>
            <p:cNvCxnSpPr>
              <a:cxnSpLocks/>
              <a:stCxn id="15" idx="3"/>
              <a:endCxn id="16" idx="1"/>
            </p:cNvCxnSpPr>
            <p:nvPr/>
          </p:nvCxnSpPr>
          <p:spPr>
            <a:xfrm>
              <a:off x="8214937" y="4327351"/>
              <a:ext cx="222545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4E9897AC-A9E2-DAAB-CF70-6909BBC47CF8}"/>
                </a:ext>
              </a:extLst>
            </p:cNvPr>
            <p:cNvCxnSpPr>
              <a:cxnSpLocks/>
              <a:stCxn id="16" idx="3"/>
              <a:endCxn id="14" idx="1"/>
            </p:cNvCxnSpPr>
            <p:nvPr/>
          </p:nvCxnSpPr>
          <p:spPr>
            <a:xfrm flipV="1">
              <a:off x="9784369" y="4327350"/>
              <a:ext cx="222544" cy="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39554F5-20E4-BBC1-CFEC-9B755BA9B8CE}"/>
                </a:ext>
              </a:extLst>
            </p:cNvPr>
            <p:cNvSpPr txBox="1"/>
            <p:nvPr/>
          </p:nvSpPr>
          <p:spPr>
            <a:xfrm>
              <a:off x="1105930" y="4158072"/>
              <a:ext cx="74346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AU" sz="1600" b="1" dirty="0">
                  <a:latin typeface="Open Sans Light" pitchFamily="2" charset="0"/>
                  <a:ea typeface="Open Sans Light" pitchFamily="2" charset="0"/>
                  <a:cs typeface="Open Sans Light" pitchFamily="2" charset="0"/>
                </a:rPr>
                <a:t>Exp 3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24B646ED-72D7-D2C7-2551-BCD498BDA22E}"/>
              </a:ext>
            </a:extLst>
          </p:cNvPr>
          <p:cNvGrpSpPr/>
          <p:nvPr/>
        </p:nvGrpSpPr>
        <p:grpSpPr>
          <a:xfrm>
            <a:off x="766119" y="2680908"/>
            <a:ext cx="7448817" cy="584776"/>
            <a:chOff x="766119" y="2680908"/>
            <a:chExt cx="7448817" cy="58477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FAFECD9-5A6E-BDA7-29F5-80D9A2C6AA7E}"/>
                </a:ext>
              </a:extLst>
            </p:cNvPr>
            <p:cNvSpPr txBox="1"/>
            <p:nvPr/>
          </p:nvSpPr>
          <p:spPr>
            <a:xfrm>
              <a:off x="766119" y="2805022"/>
              <a:ext cx="108327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AU" sz="1600" b="1" dirty="0">
                  <a:latin typeface="Open Sans Light" pitchFamily="2" charset="0"/>
                  <a:ea typeface="Open Sans Light" pitchFamily="2" charset="0"/>
                  <a:cs typeface="Open Sans Light" pitchFamily="2" charset="0"/>
                </a:rPr>
                <a:t>Exp 1 &amp; 2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F4DDF3B-FB78-0CD1-E34E-7C010BC25CAC}"/>
                </a:ext>
              </a:extLst>
            </p:cNvPr>
            <p:cNvSpPr/>
            <p:nvPr/>
          </p:nvSpPr>
          <p:spPr>
            <a:xfrm>
              <a:off x="2159754" y="2680909"/>
              <a:ext cx="1346887" cy="584775"/>
            </a:xfrm>
            <a:prstGeom prst="rect">
              <a:avLst/>
            </a:prstGeom>
            <a:solidFill>
              <a:srgbClr val="930000">
                <a:alpha val="69804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1400" dirty="0">
                  <a:latin typeface="Open Sans Light" pitchFamily="2" charset="0"/>
                  <a:ea typeface="Open Sans Light" pitchFamily="2" charset="0"/>
                  <a:cs typeface="Open Sans Light" pitchFamily="2" charset="0"/>
                </a:rPr>
                <a:t>Instructions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DD8AC51-4A92-49D9-8E25-9562329236BF}"/>
                </a:ext>
              </a:extLst>
            </p:cNvPr>
            <p:cNvSpPr/>
            <p:nvPr/>
          </p:nvSpPr>
          <p:spPr>
            <a:xfrm>
              <a:off x="3729186" y="2680909"/>
              <a:ext cx="1346887" cy="584775"/>
            </a:xfrm>
            <a:prstGeom prst="rect">
              <a:avLst/>
            </a:prstGeom>
            <a:solidFill>
              <a:srgbClr val="930000">
                <a:alpha val="69804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1400" dirty="0">
                  <a:latin typeface="Open Sans Light" pitchFamily="2" charset="0"/>
                  <a:ea typeface="Open Sans Light" pitchFamily="2" charset="0"/>
                  <a:cs typeface="Open Sans Light" pitchFamily="2" charset="0"/>
                </a:rPr>
                <a:t>Work tasks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5AD517A-EFC4-B37D-035C-C5ADB8F02E5E}"/>
                </a:ext>
              </a:extLst>
            </p:cNvPr>
            <p:cNvSpPr/>
            <p:nvPr/>
          </p:nvSpPr>
          <p:spPr>
            <a:xfrm>
              <a:off x="5298618" y="2680908"/>
              <a:ext cx="1346887" cy="584775"/>
            </a:xfrm>
            <a:prstGeom prst="rect">
              <a:avLst/>
            </a:prstGeom>
            <a:solidFill>
              <a:srgbClr val="930000">
                <a:alpha val="69804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1400" dirty="0">
                  <a:latin typeface="Open Sans Light" pitchFamily="2" charset="0"/>
                  <a:ea typeface="Open Sans Light" pitchFamily="2" charset="0"/>
                  <a:cs typeface="Open Sans Light" pitchFamily="2" charset="0"/>
                </a:rPr>
                <a:t>Perceived volatility Q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740BB11-684A-A45F-512B-39FA2CEAC790}"/>
                </a:ext>
              </a:extLst>
            </p:cNvPr>
            <p:cNvSpPr/>
            <p:nvPr/>
          </p:nvSpPr>
          <p:spPr>
            <a:xfrm>
              <a:off x="6868049" y="2680908"/>
              <a:ext cx="1346887" cy="584775"/>
            </a:xfrm>
            <a:prstGeom prst="rect">
              <a:avLst/>
            </a:prstGeom>
            <a:solidFill>
              <a:srgbClr val="930000">
                <a:alpha val="69804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1400" dirty="0">
                  <a:latin typeface="Open Sans Light" pitchFamily="2" charset="0"/>
                  <a:ea typeface="Open Sans Light" pitchFamily="2" charset="0"/>
                  <a:cs typeface="Open Sans Light" pitchFamily="2" charset="0"/>
                </a:rPr>
                <a:t>Reveal of emergency</a:t>
              </a: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535B2E12-A9A7-AA3C-B3A2-CCAAE9D6E2AE}"/>
                </a:ext>
              </a:extLst>
            </p:cNvPr>
            <p:cNvCxnSpPr>
              <a:cxnSpLocks/>
              <a:stCxn id="7" idx="3"/>
              <a:endCxn id="8" idx="1"/>
            </p:cNvCxnSpPr>
            <p:nvPr/>
          </p:nvCxnSpPr>
          <p:spPr>
            <a:xfrm>
              <a:off x="3506641" y="2973297"/>
              <a:ext cx="222545" cy="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FC5F92F9-F801-65FE-6887-0C7D365C33B0}"/>
                </a:ext>
              </a:extLst>
            </p:cNvPr>
            <p:cNvCxnSpPr>
              <a:cxnSpLocks/>
              <a:stCxn id="8" idx="3"/>
              <a:endCxn id="9" idx="1"/>
            </p:cNvCxnSpPr>
            <p:nvPr/>
          </p:nvCxnSpPr>
          <p:spPr>
            <a:xfrm flipV="1">
              <a:off x="5076073" y="2973296"/>
              <a:ext cx="222545" cy="1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66D792E4-2808-08F6-B721-5E66DC01A8E3}"/>
                </a:ext>
              </a:extLst>
            </p:cNvPr>
            <p:cNvCxnSpPr>
              <a:cxnSpLocks/>
              <a:stCxn id="9" idx="3"/>
              <a:endCxn id="10" idx="1"/>
            </p:cNvCxnSpPr>
            <p:nvPr/>
          </p:nvCxnSpPr>
          <p:spPr>
            <a:xfrm>
              <a:off x="6645505" y="2973296"/>
              <a:ext cx="222544" cy="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57203B23-8481-AC47-3737-E8B5A9572888}"/>
              </a:ext>
            </a:extLst>
          </p:cNvPr>
          <p:cNvCxnSpPr>
            <a:cxnSpLocks/>
          </p:cNvCxnSpPr>
          <p:nvPr/>
        </p:nvCxnSpPr>
        <p:spPr>
          <a:xfrm flipH="1">
            <a:off x="726732" y="3446120"/>
            <a:ext cx="10758873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Left Brace 48">
            <a:extLst>
              <a:ext uri="{FF2B5EF4-FFF2-40B4-BE49-F238E27FC236}">
                <a16:creationId xmlns:a16="http://schemas.microsoft.com/office/drawing/2014/main" id="{2E1560A1-B9D4-68FF-7583-ACE93CBDFE50}"/>
              </a:ext>
            </a:extLst>
          </p:cNvPr>
          <p:cNvSpPr/>
          <p:nvPr/>
        </p:nvSpPr>
        <p:spPr>
          <a:xfrm rot="16200000">
            <a:off x="5106233" y="2935022"/>
            <a:ext cx="162227" cy="2916321"/>
          </a:xfrm>
          <a:prstGeom prst="leftBrace">
            <a:avLst/>
          </a:prstGeom>
          <a:ln w="19050">
            <a:solidFill>
              <a:srgbClr val="93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0" name="Left Brace 49">
            <a:extLst>
              <a:ext uri="{FF2B5EF4-FFF2-40B4-BE49-F238E27FC236}">
                <a16:creationId xmlns:a16="http://schemas.microsoft.com/office/drawing/2014/main" id="{0C188122-0DFF-9CC8-5BAE-3FA91117A1C2}"/>
              </a:ext>
            </a:extLst>
          </p:cNvPr>
          <p:cNvSpPr/>
          <p:nvPr/>
        </p:nvSpPr>
        <p:spPr>
          <a:xfrm rot="16200000">
            <a:off x="8245096" y="2936343"/>
            <a:ext cx="162227" cy="2916321"/>
          </a:xfrm>
          <a:prstGeom prst="leftBrace">
            <a:avLst/>
          </a:prstGeom>
          <a:ln w="19050">
            <a:solidFill>
              <a:srgbClr val="93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138E49E-8876-9435-C835-4D472D40FF1A}"/>
              </a:ext>
            </a:extLst>
          </p:cNvPr>
          <p:cNvSpPr txBox="1"/>
          <p:nvPr/>
        </p:nvSpPr>
        <p:spPr>
          <a:xfrm>
            <a:off x="4589266" y="4541593"/>
            <a:ext cx="11961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1600" dirty="0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1</a:t>
            </a:r>
            <a:r>
              <a:rPr lang="en-AU" sz="1600" baseline="30000" dirty="0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st</a:t>
            </a:r>
            <a:r>
              <a:rPr lang="en-AU" sz="1600" dirty="0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 attempt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A8A2B7D-7F8A-E60C-B9E0-01794146BDC1}"/>
              </a:ext>
            </a:extLst>
          </p:cNvPr>
          <p:cNvSpPr txBox="1"/>
          <p:nvPr/>
        </p:nvSpPr>
        <p:spPr>
          <a:xfrm>
            <a:off x="7702482" y="4540932"/>
            <a:ext cx="12474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1600" dirty="0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2</a:t>
            </a:r>
            <a:r>
              <a:rPr lang="en-AU" sz="1600" baseline="30000" dirty="0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nd</a:t>
            </a:r>
            <a:r>
              <a:rPr lang="en-AU" sz="1600" dirty="0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 attempt</a:t>
            </a:r>
          </a:p>
        </p:txBody>
      </p:sp>
    </p:spTree>
    <p:extLst>
      <p:ext uri="{BB962C8B-B14F-4D97-AF65-F5344CB8AC3E}">
        <p14:creationId xmlns:p14="http://schemas.microsoft.com/office/powerpoint/2010/main" val="2623796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50" grpId="0" animBg="1"/>
      <p:bldP spid="51" grpId="0"/>
      <p:bldP spid="5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72A500-5877-86B4-6DCA-CDFA84901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Experiment 3: Perceived volatility ratings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F1C883-77B7-9AD8-94D4-E1505A531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/>
              <a:t>Experimental study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AC6644-BD0A-CF3F-2EA4-F65964C125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9919F-0B2D-CC4A-8232-728D1906DABB}" type="slidenum">
              <a:rPr lang="en-AU" smtClean="0"/>
              <a:pPr/>
              <a:t>31</a:t>
            </a:fld>
            <a:endParaRPr lang="en-AU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3D46171-626F-6409-175C-AC809BD494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05832" y="1690688"/>
            <a:ext cx="4847968" cy="4475334"/>
          </a:xfrm>
        </p:spPr>
        <p:txBody>
          <a:bodyPr anchor="ctr">
            <a:normAutofit/>
          </a:bodyPr>
          <a:lstStyle/>
          <a:p>
            <a:r>
              <a:rPr lang="en-AU" sz="1600" b="1" dirty="0"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Anecdotal evidence that participants provided higher ratings during their High Volatility attempt than their Low Volatility attempt</a:t>
            </a:r>
            <a:r>
              <a:rPr lang="en-AU" sz="1600" dirty="0"/>
              <a:t>, regardless of attempt order </a:t>
            </a:r>
            <a:br>
              <a:rPr lang="en-AU" sz="1600" dirty="0"/>
            </a:br>
            <a:r>
              <a:rPr lang="en-AU" sz="1600" dirty="0"/>
              <a:t>(BF</a:t>
            </a:r>
            <a:r>
              <a:rPr lang="en-AU" sz="1600" baseline="-25000" dirty="0"/>
              <a:t>10</a:t>
            </a:r>
            <a:r>
              <a:rPr lang="en-AU" sz="1600" dirty="0"/>
              <a:t> = 2.91).</a:t>
            </a:r>
          </a:p>
          <a:p>
            <a:pPr lvl="1"/>
            <a:r>
              <a:rPr lang="en-AU" sz="1600" dirty="0"/>
              <a:t>Mean difference in ratings of 0.43.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890E318-BE8C-18C1-B7C6-A373ADC1F48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602349"/>
            <a:ext cx="5257800" cy="26289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93817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72A500-5877-86B4-6DCA-CDFA84901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Experiment 3: Final savings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F1C883-77B7-9AD8-94D4-E1505A531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/>
              <a:t>Experimental study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AC6644-BD0A-CF3F-2EA4-F65964C125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9919F-0B2D-CC4A-8232-728D1906DABB}" type="slidenum">
              <a:rPr lang="en-AU" smtClean="0"/>
              <a:pPr/>
              <a:t>32</a:t>
            </a:fld>
            <a:endParaRPr lang="en-AU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3D46171-626F-6409-175C-AC809BD494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05832" y="1690688"/>
            <a:ext cx="4847968" cy="4475334"/>
          </a:xfrm>
        </p:spPr>
        <p:txBody>
          <a:bodyPr anchor="ctr">
            <a:normAutofit/>
          </a:bodyPr>
          <a:lstStyle/>
          <a:p>
            <a:r>
              <a:rPr lang="en-AU" sz="1600" b="1" dirty="0"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Moderate evidence against an income volatility level effect</a:t>
            </a:r>
            <a:r>
              <a:rPr lang="en-AU" sz="1600" dirty="0"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 </a:t>
            </a:r>
            <a:r>
              <a:rPr lang="en-AU" sz="1600" dirty="0"/>
              <a:t>(BF</a:t>
            </a:r>
            <a:r>
              <a:rPr lang="en-AU" sz="1600" baseline="-25000" dirty="0"/>
              <a:t>01</a:t>
            </a:r>
            <a:r>
              <a:rPr lang="en-AU" sz="1600" dirty="0"/>
              <a:t> = 3.36).</a:t>
            </a:r>
          </a:p>
          <a:p>
            <a:endParaRPr lang="en-AU" sz="1600" dirty="0"/>
          </a:p>
          <a:p>
            <a:r>
              <a:rPr lang="en-AU" sz="1600" b="1" dirty="0"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Extreme evidence in favour of a task attempt effect</a:t>
            </a:r>
            <a:r>
              <a:rPr lang="en-AU" sz="1600" dirty="0"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 </a:t>
            </a:r>
            <a:r>
              <a:rPr lang="en-AU" sz="1600" dirty="0"/>
              <a:t>(BF</a:t>
            </a:r>
            <a:r>
              <a:rPr lang="en-AU" sz="1600" baseline="-25000" dirty="0"/>
              <a:t>10</a:t>
            </a:r>
            <a:r>
              <a:rPr lang="en-AU" sz="1600" dirty="0"/>
              <a:t> = 5.01x10</a:t>
            </a:r>
            <a:r>
              <a:rPr lang="en-AU" sz="1600" baseline="30000" dirty="0"/>
              <a:t>6</a:t>
            </a:r>
            <a:r>
              <a:rPr lang="en-AU" sz="1600" dirty="0"/>
              <a:t>).</a:t>
            </a:r>
          </a:p>
          <a:p>
            <a:pPr lvl="1"/>
            <a:r>
              <a:rPr lang="en-AU" sz="1600" dirty="0"/>
              <a:t>Participants saved substantially more during their 2</a:t>
            </a:r>
            <a:r>
              <a:rPr lang="en-AU" sz="1600" baseline="30000" dirty="0"/>
              <a:t>nd</a:t>
            </a:r>
            <a:r>
              <a:rPr lang="en-AU" sz="1600" dirty="0"/>
              <a:t> attempt regardless of whether they received a Low or High Volatility income.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67A10FD-9C9D-2E50-0168-67B18E60355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602349"/>
            <a:ext cx="5257800" cy="26289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00229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72A500-5877-86B4-6DCA-CDFA84901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Experiment 3: Discussion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F1C883-77B7-9AD8-94D4-E1505A531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/>
              <a:t>Experimental study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AC6644-BD0A-CF3F-2EA4-F65964C125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9919F-0B2D-CC4A-8232-728D1906DABB}" type="slidenum">
              <a:rPr lang="en-AU" smtClean="0"/>
              <a:pPr/>
              <a:t>33</a:t>
            </a:fld>
            <a:endParaRPr lang="en-AU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D895107-575C-BEA0-D8E2-83AA3A465A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sz="1600" b="1" dirty="0"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Our results supported our Experiment 3 hypothesis.</a:t>
            </a:r>
          </a:p>
          <a:p>
            <a:pPr lvl="1"/>
            <a:r>
              <a:rPr lang="en-AU" sz="1600" dirty="0"/>
              <a:t>We observed evidence that participants were distinguishing between the Low and High Volatility income sequences.</a:t>
            </a:r>
          </a:p>
          <a:p>
            <a:pPr lvl="1"/>
            <a:endParaRPr lang="en-AU" sz="1600" dirty="0"/>
          </a:p>
          <a:p>
            <a:r>
              <a:rPr lang="en-AU" sz="1600" dirty="0"/>
              <a:t>However, </a:t>
            </a:r>
            <a:r>
              <a:rPr lang="en-AU" sz="1600" b="1" dirty="0"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we no longer observed a difference in saving behaviour between the Low and High Volatility conditions</a:t>
            </a:r>
            <a:r>
              <a:rPr lang="en-AU" sz="1600" dirty="0"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 </a:t>
            </a:r>
            <a:r>
              <a:rPr lang="en-AU" sz="1600" dirty="0"/>
              <a:t>(during participants’ first attempt).</a:t>
            </a:r>
          </a:p>
          <a:p>
            <a:pPr lvl="1"/>
            <a:r>
              <a:rPr lang="en-AU" sz="1600" dirty="0"/>
              <a:t>Contradicted our original result from Exp 1.</a:t>
            </a:r>
          </a:p>
          <a:p>
            <a:endParaRPr lang="en-AU" sz="1600" dirty="0"/>
          </a:p>
          <a:p>
            <a:r>
              <a:rPr lang="en-AU" sz="1600" b="1" dirty="0"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We ran a final “Very High Volatility” condition</a:t>
            </a:r>
            <a:r>
              <a:rPr lang="en-AU" sz="1600" b="1" dirty="0"/>
              <a:t> </a:t>
            </a:r>
            <a:r>
              <a:rPr lang="en-AU" sz="1600" dirty="0"/>
              <a:t>to try and resolve our inconsistent findings.</a:t>
            </a:r>
          </a:p>
          <a:p>
            <a:pPr lvl="1"/>
            <a:r>
              <a:rPr lang="en-AU" sz="1600" dirty="0"/>
              <a:t>If participants do not increase savings </a:t>
            </a:r>
            <a:r>
              <a:rPr lang="en-AU" sz="1600" dirty="0">
                <a:sym typeface="Wingdings" panose="05000000000000000000" pitchFamily="2" charset="2"/>
              </a:rPr>
              <a:t> Exp 1 may have been a false positive.</a:t>
            </a:r>
          </a:p>
          <a:p>
            <a:pPr lvl="1"/>
            <a:r>
              <a:rPr lang="en-AU" sz="1600" dirty="0">
                <a:sym typeface="Wingdings" panose="05000000000000000000" pitchFamily="2" charset="2"/>
              </a:rPr>
              <a:t>If participants do increase savings  Exp 3 may have been a false negative.</a:t>
            </a:r>
          </a:p>
          <a:p>
            <a:endParaRPr lang="en-AU" sz="1600" dirty="0">
              <a:sym typeface="Wingdings" panose="05000000000000000000" pitchFamily="2" charset="2"/>
            </a:endParaRPr>
          </a:p>
          <a:p>
            <a:endParaRPr lang="en-AU" sz="1600" dirty="0"/>
          </a:p>
        </p:txBody>
      </p:sp>
    </p:spTree>
    <p:extLst>
      <p:ext uri="{BB962C8B-B14F-4D97-AF65-F5344CB8AC3E}">
        <p14:creationId xmlns:p14="http://schemas.microsoft.com/office/powerpoint/2010/main" val="3062907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B48CE-6959-6205-6F03-A57F2E720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Experiment 4: Very High Volatility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ACF6C3-182F-D17F-C133-284A1B6C2F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sz="1600" dirty="0"/>
              <a:t>Ran a single condition (</a:t>
            </a:r>
            <a:r>
              <a:rPr lang="en-AU" sz="1600" i="1" dirty="0"/>
              <a:t>n</a:t>
            </a:r>
            <a:r>
              <a:rPr lang="en-AU" sz="1600" dirty="0"/>
              <a:t> = 80) where </a:t>
            </a:r>
            <a:r>
              <a:rPr lang="en-AU" sz="1600" b="1" dirty="0"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participants were given an even more volatile income</a:t>
            </a:r>
            <a:r>
              <a:rPr lang="en-AU" sz="1600" dirty="0"/>
              <a:t>.</a:t>
            </a:r>
          </a:p>
          <a:p>
            <a:pPr lvl="1"/>
            <a:r>
              <a:rPr lang="en-AU" sz="1600" dirty="0"/>
              <a:t>Incomes ranged between £44-£3,457.</a:t>
            </a:r>
          </a:p>
          <a:p>
            <a:pPr lvl="1"/>
            <a:r>
              <a:rPr lang="en-AU" sz="1600" dirty="0"/>
              <a:t>CV = 0.90 (vs 0.60 in High Volatility).</a:t>
            </a:r>
          </a:p>
          <a:p>
            <a:pPr marL="0" indent="0">
              <a:buNone/>
            </a:pPr>
            <a:endParaRPr lang="en-AU" sz="1600" dirty="0"/>
          </a:p>
          <a:p>
            <a:r>
              <a:rPr lang="en-AU" sz="1600" dirty="0"/>
              <a:t>Reverted to the procedure of Experiments 1 and 2—</a:t>
            </a:r>
            <a:r>
              <a:rPr lang="en-AU" sz="1600" b="1" dirty="0"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participants only had one attempt.</a:t>
            </a:r>
          </a:p>
          <a:p>
            <a:endParaRPr lang="en-AU" sz="1600" b="1" dirty="0"/>
          </a:p>
          <a:p>
            <a:endParaRPr lang="en-AU" sz="1600" dirty="0"/>
          </a:p>
          <a:p>
            <a:endParaRPr lang="en-AU" sz="1600" b="1" dirty="0"/>
          </a:p>
          <a:p>
            <a:endParaRPr lang="en-AU" sz="16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B6F1B2-DD90-6468-EA8A-965E4219F5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/>
              <a:t>Experimental study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9C7465-D8D0-6B2C-19D8-DC2A47CFA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9919F-0B2D-CC4A-8232-728D1906DABB}" type="slidenum">
              <a:rPr lang="en-AU" smtClean="0"/>
              <a:pPr/>
              <a:t>34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139854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72A500-5877-86B4-6DCA-CDFA84901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Experiment 4: Final savings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F1C883-77B7-9AD8-94D4-E1505A531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/>
              <a:t>Experimental study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AC6644-BD0A-CF3F-2EA4-F65964C125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9919F-0B2D-CC4A-8232-728D1906DABB}" type="slidenum">
              <a:rPr lang="en-AU" smtClean="0"/>
              <a:pPr/>
              <a:t>35</a:t>
            </a:fld>
            <a:endParaRPr lang="en-AU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3D46171-626F-6409-175C-AC809BD494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05832" y="1690688"/>
            <a:ext cx="4847968" cy="4475334"/>
          </a:xfrm>
        </p:spPr>
        <p:txBody>
          <a:bodyPr anchor="ctr">
            <a:normAutofit/>
          </a:bodyPr>
          <a:lstStyle/>
          <a:p>
            <a:r>
              <a:rPr lang="en-AU" sz="1600" dirty="0"/>
              <a:t>Strong evidence that </a:t>
            </a:r>
            <a:r>
              <a:rPr lang="en-AU" sz="1600" b="1" dirty="0"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participants saved more in the Very High Volatility condition compared to the No Volatility condition</a:t>
            </a:r>
            <a:r>
              <a:rPr lang="en-AU" sz="1600" dirty="0"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 </a:t>
            </a:r>
            <a:r>
              <a:rPr lang="en-AU" sz="1600" dirty="0"/>
              <a:t>(BF</a:t>
            </a:r>
            <a:r>
              <a:rPr lang="en-AU" sz="1600" baseline="-25000" dirty="0"/>
              <a:t>10</a:t>
            </a:r>
            <a:r>
              <a:rPr lang="en-AU" sz="1600" dirty="0"/>
              <a:t> = 10.97).</a:t>
            </a:r>
            <a:endParaRPr lang="en-AU" sz="1600" b="1" dirty="0"/>
          </a:p>
          <a:p>
            <a:endParaRPr lang="en-AU" sz="1600" b="1" dirty="0"/>
          </a:p>
          <a:p>
            <a:r>
              <a:rPr lang="en-AU" sz="1600" dirty="0"/>
              <a:t>By treating CV as a quantitative predictor:</a:t>
            </a:r>
          </a:p>
          <a:p>
            <a:pPr lvl="1"/>
            <a:r>
              <a:rPr lang="en-AU" sz="1600" dirty="0"/>
              <a:t>Very strong evidence that </a:t>
            </a:r>
            <a:r>
              <a:rPr lang="en-AU" sz="1600" b="1" dirty="0"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higher CV was associated with more savings</a:t>
            </a:r>
            <a:r>
              <a:rPr lang="en-AU" sz="1600" dirty="0"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 </a:t>
            </a:r>
            <a:br>
              <a:rPr lang="en-AU" sz="1600" dirty="0"/>
            </a:br>
            <a:r>
              <a:rPr lang="en-AU" sz="1600" dirty="0"/>
              <a:t>(BF</a:t>
            </a:r>
            <a:r>
              <a:rPr lang="en-AU" sz="1600" baseline="-25000" dirty="0"/>
              <a:t>10</a:t>
            </a:r>
            <a:r>
              <a:rPr lang="en-AU" sz="1600" dirty="0"/>
              <a:t> = 45.89).</a:t>
            </a:r>
          </a:p>
          <a:p>
            <a:pPr lvl="1"/>
            <a:r>
              <a:rPr lang="en-AU" sz="1600" b="1" dirty="0"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A 0.1 increase in CV was associated with £213 more in savings.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0692166-DB5C-1DA0-0603-79862EF9194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602349"/>
            <a:ext cx="5257800" cy="26289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E53AFC4-EBAB-9169-FA37-54A0A759EB73}"/>
              </a:ext>
            </a:extLst>
          </p:cNvPr>
          <p:cNvSpPr txBox="1"/>
          <p:nvPr/>
        </p:nvSpPr>
        <p:spPr>
          <a:xfrm>
            <a:off x="838200" y="6042911"/>
            <a:ext cx="735008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000" dirty="0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* Note: Medium Volatility pools observations from the Same Min, Same Max, and Same Range conditions from Experiment 2.</a:t>
            </a:r>
          </a:p>
        </p:txBody>
      </p:sp>
    </p:spTree>
    <p:extLst>
      <p:ext uri="{BB962C8B-B14F-4D97-AF65-F5344CB8AC3E}">
        <p14:creationId xmlns:p14="http://schemas.microsoft.com/office/powerpoint/2010/main" val="3924792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452D340-3C67-FA36-F3B5-059D292D2F4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AU" dirty="0"/>
              <a:t>Implications and future directions</a:t>
            </a:r>
          </a:p>
          <a:p>
            <a:endParaRPr lang="en-A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75759A-9C91-A81F-1F35-F920E7CC241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AU" dirty="0"/>
              <a:t>04</a:t>
            </a:r>
          </a:p>
        </p:txBody>
      </p:sp>
    </p:spTree>
    <p:extLst>
      <p:ext uri="{BB962C8B-B14F-4D97-AF65-F5344CB8AC3E}">
        <p14:creationId xmlns:p14="http://schemas.microsoft.com/office/powerpoint/2010/main" val="5714183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9E8F3-262D-4A11-B6A8-0D18ABF38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What have we learned about income volatility and savings behaviour?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70C7E7-7C63-A1CA-B21B-4101A03ED9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Across four experiments, </a:t>
            </a:r>
            <a:r>
              <a:rPr lang="en-AU" b="1" dirty="0"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we found that experiencing income volatility increased savings behaviour </a:t>
            </a:r>
            <a:r>
              <a:rPr lang="en-AU" dirty="0"/>
              <a:t>within our task.</a:t>
            </a:r>
          </a:p>
          <a:p>
            <a:pPr lvl="1"/>
            <a:r>
              <a:rPr lang="en-AU" b="1" dirty="0"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There may be a ‘volatility threshold’</a:t>
            </a:r>
            <a:r>
              <a:rPr lang="en-AU" dirty="0"/>
              <a:t> that needs to be exceeded before people adjust their behaviour.</a:t>
            </a:r>
          </a:p>
          <a:p>
            <a:pPr lvl="1"/>
            <a:endParaRPr lang="en-AU" dirty="0"/>
          </a:p>
          <a:p>
            <a:r>
              <a:rPr lang="en-AU" b="1" dirty="0"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Our findings are consistent with economic theories of uncertainty and saving behaviour.</a:t>
            </a:r>
          </a:p>
          <a:p>
            <a:pPr lvl="1"/>
            <a:r>
              <a:rPr lang="en-AU" dirty="0"/>
              <a:t>Did not find evidence of increased financial impatience as in West et al. (2020) and </a:t>
            </a:r>
            <a:r>
              <a:rPr lang="en-AU" dirty="0" err="1"/>
              <a:t>Peetz</a:t>
            </a:r>
            <a:r>
              <a:rPr lang="en-AU" dirty="0"/>
              <a:t> et al. (2021).</a:t>
            </a:r>
          </a:p>
          <a:p>
            <a:endParaRPr lang="en-AU" dirty="0"/>
          </a:p>
          <a:p>
            <a:r>
              <a:rPr lang="en-AU" dirty="0"/>
              <a:t>However, </a:t>
            </a:r>
            <a:r>
              <a:rPr lang="en-AU" b="1" dirty="0"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our results may indicate people’s </a:t>
            </a:r>
            <a:r>
              <a:rPr lang="en-AU" b="1" i="1" dirty="0"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intentions</a:t>
            </a:r>
            <a:r>
              <a:rPr lang="en-AU" b="1" dirty="0"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 to save</a:t>
            </a:r>
            <a:r>
              <a:rPr lang="en-AU" dirty="0"/>
              <a:t> more when faced with uncertainty.</a:t>
            </a:r>
          </a:p>
          <a:p>
            <a:pPr lvl="1"/>
            <a:r>
              <a:rPr lang="en-AU" dirty="0"/>
              <a:t>In the real world, there may be reasons why people do not follow through with these intentions (e.g., if they make shortsighted decisions while under financial stress).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F1E439-0911-95F6-C0B8-C451A65754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/>
              <a:t>Implications and future directions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A46DA6-1748-D3CE-BBA5-2C4EACBCDE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9919F-0B2D-CC4A-8232-728D1906DABB}" type="slidenum">
              <a:rPr lang="en-AU" smtClean="0"/>
              <a:pPr/>
              <a:t>37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80993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9E8F3-262D-4A11-B6A8-0D18ABF38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What have we learned about uncertainty and savings behaviour more broadly?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70C7E7-7C63-A1CA-B21B-4101A03ED9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7123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b="1" dirty="0"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Uncertainty affects people’s financial decision making differently depending on their perceived financial situation.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F1E439-0911-95F6-C0B8-C451A65754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/>
              <a:t>Implications and future directions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A46DA6-1748-D3CE-BBA5-2C4EACBCDE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9919F-0B2D-CC4A-8232-728D1906DABB}" type="slidenum">
              <a:rPr lang="en-AU" smtClean="0"/>
              <a:pPr/>
              <a:t>38</a:t>
            </a:fld>
            <a:endParaRPr lang="en-AU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1EE73C9-C585-220C-FF34-7E061ACDFBBE}"/>
              </a:ext>
            </a:extLst>
          </p:cNvPr>
          <p:cNvSpPr txBox="1"/>
          <p:nvPr/>
        </p:nvSpPr>
        <p:spPr>
          <a:xfrm>
            <a:off x="7948270" y="3262408"/>
            <a:ext cx="35067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600" dirty="0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Consumers who were in the poorest financial situations had to trade off their future welfare.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A3C9DD3-F123-9C51-8380-5717CF2FD9FD}"/>
              </a:ext>
            </a:extLst>
          </p:cNvPr>
          <p:cNvSpPr txBox="1"/>
          <p:nvPr/>
        </p:nvSpPr>
        <p:spPr>
          <a:xfrm>
            <a:off x="677314" y="3262407"/>
            <a:ext cx="3504441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AU" sz="1600" dirty="0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We save more when our income is uncertain, and we don’t have to worry about the short-term.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327797D-2B8E-1A67-B07C-C698917D75F5}"/>
              </a:ext>
            </a:extLst>
          </p:cNvPr>
          <p:cNvSpPr txBox="1"/>
          <p:nvPr/>
        </p:nvSpPr>
        <p:spPr>
          <a:xfrm>
            <a:off x="4312792" y="3262408"/>
            <a:ext cx="3504441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AU" sz="1600" dirty="0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We save more to be safe for uncertain goals, but only if we think it is achievable.</a:t>
            </a:r>
          </a:p>
        </p:txBody>
      </p:sp>
      <p:pic>
        <p:nvPicPr>
          <p:cNvPr id="30" name="Picture 6">
            <a:extLst>
              <a:ext uri="{FF2B5EF4-FFF2-40B4-BE49-F238E27FC236}">
                <a16:creationId xmlns:a16="http://schemas.microsoft.com/office/drawing/2014/main" id="{9195F51C-1556-33DE-57EF-4BDB9F5527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90" r="4290"/>
          <a:stretch/>
        </p:blipFill>
        <p:spPr bwMode="auto">
          <a:xfrm>
            <a:off x="8054008" y="4169746"/>
            <a:ext cx="3299792" cy="2050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>
            <a:extLst>
              <a:ext uri="{FF2B5EF4-FFF2-40B4-BE49-F238E27FC236}">
                <a16:creationId xmlns:a16="http://schemas.microsoft.com/office/drawing/2014/main" id="{7FAD415C-2979-67B0-0F66-C3A2850E43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325"/>
          <a:stretch/>
        </p:blipFill>
        <p:spPr bwMode="auto">
          <a:xfrm>
            <a:off x="4413980" y="4169746"/>
            <a:ext cx="3299792" cy="2047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4">
            <a:extLst>
              <a:ext uri="{FF2B5EF4-FFF2-40B4-BE49-F238E27FC236}">
                <a16:creationId xmlns:a16="http://schemas.microsoft.com/office/drawing/2014/main" id="{FF482AB9-6C12-45B2-DD3F-33D708CF35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58"/>
          <a:stretch/>
        </p:blipFill>
        <p:spPr bwMode="auto">
          <a:xfrm>
            <a:off x="783054" y="4172828"/>
            <a:ext cx="3299792" cy="2047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Rounded Rectangle 8">
            <a:extLst>
              <a:ext uri="{FF2B5EF4-FFF2-40B4-BE49-F238E27FC236}">
                <a16:creationId xmlns:a16="http://schemas.microsoft.com/office/drawing/2014/main" id="{787EB0B9-B536-E24C-2B12-BF52EE2540FA}"/>
              </a:ext>
            </a:extLst>
          </p:cNvPr>
          <p:cNvSpPr/>
          <p:nvPr/>
        </p:nvSpPr>
        <p:spPr>
          <a:xfrm>
            <a:off x="8054008" y="2541200"/>
            <a:ext cx="3299792" cy="546652"/>
          </a:xfrm>
          <a:prstGeom prst="roundRect">
            <a:avLst>
              <a:gd name="adj" fmla="val 50000"/>
            </a:avLst>
          </a:prstGeom>
          <a:solidFill>
            <a:srgbClr val="AC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b="1" dirty="0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Macroeconomic uncertainty</a:t>
            </a:r>
          </a:p>
        </p:txBody>
      </p:sp>
      <p:sp>
        <p:nvSpPr>
          <p:cNvPr id="34" name="Rounded Rectangle 7">
            <a:extLst>
              <a:ext uri="{FF2B5EF4-FFF2-40B4-BE49-F238E27FC236}">
                <a16:creationId xmlns:a16="http://schemas.microsoft.com/office/drawing/2014/main" id="{3AAFA5B9-CC4C-6AB1-4592-5BF44E471A13}"/>
              </a:ext>
            </a:extLst>
          </p:cNvPr>
          <p:cNvSpPr/>
          <p:nvPr/>
        </p:nvSpPr>
        <p:spPr>
          <a:xfrm>
            <a:off x="783054" y="2541200"/>
            <a:ext cx="3299792" cy="546652"/>
          </a:xfrm>
          <a:prstGeom prst="roundRect">
            <a:avLst>
              <a:gd name="adj" fmla="val 50000"/>
            </a:avLst>
          </a:prstGeom>
          <a:solidFill>
            <a:srgbClr val="AC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b="1" dirty="0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Income uncertainty</a:t>
            </a:r>
          </a:p>
        </p:txBody>
      </p:sp>
      <p:sp>
        <p:nvSpPr>
          <p:cNvPr id="35" name="Rounded Rectangle 6">
            <a:extLst>
              <a:ext uri="{FF2B5EF4-FFF2-40B4-BE49-F238E27FC236}">
                <a16:creationId xmlns:a16="http://schemas.microsoft.com/office/drawing/2014/main" id="{B8EDD826-1384-1676-A03B-3A106808035E}"/>
              </a:ext>
            </a:extLst>
          </p:cNvPr>
          <p:cNvSpPr/>
          <p:nvPr/>
        </p:nvSpPr>
        <p:spPr>
          <a:xfrm>
            <a:off x="4413980" y="2541200"/>
            <a:ext cx="3299792" cy="546652"/>
          </a:xfrm>
          <a:prstGeom prst="roundRect">
            <a:avLst>
              <a:gd name="adj" fmla="val 50000"/>
            </a:avLst>
          </a:prstGeom>
          <a:solidFill>
            <a:srgbClr val="AC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b="1" dirty="0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Goal uncertainty</a:t>
            </a:r>
          </a:p>
        </p:txBody>
      </p:sp>
    </p:spTree>
    <p:extLst>
      <p:ext uri="{BB962C8B-B14F-4D97-AF65-F5344CB8AC3E}">
        <p14:creationId xmlns:p14="http://schemas.microsoft.com/office/powerpoint/2010/main" val="3349510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8" grpId="0"/>
      <p:bldP spid="25" grpId="0"/>
      <p:bldP spid="33" grpId="0" animBg="1"/>
      <p:bldP spid="34" grpId="0" animBg="1"/>
      <p:bldP spid="35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9F11DA-04AC-E1CE-D2C6-FF7E6B6DE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Future directions for research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0FBB812-5226-E8AF-E4B5-91873B79C8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/>
              <a:t>Implications and future directions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6A75E0-0EA9-930A-249A-8728C99CF6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9919F-0B2D-CC4A-8232-728D1906DABB}" type="slidenum">
              <a:rPr lang="en-AU" smtClean="0"/>
              <a:pPr/>
              <a:t>39</a:t>
            </a:fld>
            <a:endParaRPr lang="en-AU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AC6DF04-B1B7-1D04-EA2A-256320D53AFF}"/>
              </a:ext>
            </a:extLst>
          </p:cNvPr>
          <p:cNvSpPr txBox="1"/>
          <p:nvPr/>
        </p:nvSpPr>
        <p:spPr>
          <a:xfrm>
            <a:off x="1090749" y="4558937"/>
            <a:ext cx="26517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600" dirty="0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How do we better understand how people perceive uncertainty?</a:t>
            </a:r>
          </a:p>
        </p:txBody>
      </p:sp>
      <p:pic>
        <p:nvPicPr>
          <p:cNvPr id="22" name="Picture 21" descr="A person holding his chin and looking up&#10;&#10;Description automatically generated">
            <a:extLst>
              <a:ext uri="{FF2B5EF4-FFF2-40B4-BE49-F238E27FC236}">
                <a16:creationId xmlns:a16="http://schemas.microsoft.com/office/drawing/2014/main" id="{776824E8-2EFA-EC81-5B07-E92A899091D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43" r="17543"/>
          <a:stretch/>
        </p:blipFill>
        <p:spPr>
          <a:xfrm>
            <a:off x="1139555" y="1942188"/>
            <a:ext cx="2602950" cy="2255551"/>
          </a:xfrm>
          <a:prstGeom prst="rect">
            <a:avLst/>
          </a:prstGeom>
        </p:spPr>
      </p:pic>
      <p:pic>
        <p:nvPicPr>
          <p:cNvPr id="10" name="Picture 9" descr="A diagram of economics and psychological science&#10;&#10;Description automatically generated">
            <a:extLst>
              <a:ext uri="{FF2B5EF4-FFF2-40B4-BE49-F238E27FC236}">
                <a16:creationId xmlns:a16="http://schemas.microsoft.com/office/drawing/2014/main" id="{F584A211-6712-BDFC-CE2E-C640A5443D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525" y="1938960"/>
            <a:ext cx="2602950" cy="225555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FB23C46-3FA6-7451-5739-470906109D5C}"/>
              </a:ext>
            </a:extLst>
          </p:cNvPr>
          <p:cNvSpPr txBox="1"/>
          <p:nvPr/>
        </p:nvSpPr>
        <p:spPr>
          <a:xfrm>
            <a:off x="4794525" y="4558936"/>
            <a:ext cx="260295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600" dirty="0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How do we better combine economic and psychological perspectives on uncertainty?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2226B7-3F85-7B81-2AF2-F5AD4FA2DE7F}"/>
              </a:ext>
            </a:extLst>
          </p:cNvPr>
          <p:cNvSpPr txBox="1"/>
          <p:nvPr/>
        </p:nvSpPr>
        <p:spPr>
          <a:xfrm>
            <a:off x="8449495" y="4558937"/>
            <a:ext cx="26029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600" dirty="0"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How do we help people overcome the challenges of making financial decisions under uncertainty?</a:t>
            </a:r>
          </a:p>
        </p:txBody>
      </p:sp>
      <p:pic>
        <p:nvPicPr>
          <p:cNvPr id="14" name="Picture 13" descr="A person climbing a ladder&#10;&#10;Description automatically generated">
            <a:extLst>
              <a:ext uri="{FF2B5EF4-FFF2-40B4-BE49-F238E27FC236}">
                <a16:creationId xmlns:a16="http://schemas.microsoft.com/office/drawing/2014/main" id="{FEA11B91-0955-6710-720D-413431FD7B9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30" r="21577"/>
          <a:stretch/>
        </p:blipFill>
        <p:spPr>
          <a:xfrm>
            <a:off x="8449495" y="1942188"/>
            <a:ext cx="2602950" cy="2252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432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1" grpId="0"/>
      <p:bldP spid="1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3B0E2915-ABB6-5791-AF18-0D137B02C3D4}"/>
              </a:ext>
            </a:extLst>
          </p:cNvPr>
          <p:cNvGrpSpPr/>
          <p:nvPr/>
        </p:nvGrpSpPr>
        <p:grpSpPr>
          <a:xfrm>
            <a:off x="7948270" y="2090532"/>
            <a:ext cx="3506718" cy="3645988"/>
            <a:chOff x="7948270" y="2090532"/>
            <a:chExt cx="3506718" cy="3645988"/>
          </a:xfrm>
        </p:grpSpPr>
        <p:sp>
          <p:nvSpPr>
            <p:cNvPr id="9" name="Rounded Rectangle 26">
              <a:extLst>
                <a:ext uri="{FF2B5EF4-FFF2-40B4-BE49-F238E27FC236}">
                  <a16:creationId xmlns:a16="http://schemas.microsoft.com/office/drawing/2014/main" id="{30E07D3A-49DE-05A1-8D44-05FB41D059C1}"/>
                </a:ext>
              </a:extLst>
            </p:cNvPr>
            <p:cNvSpPr/>
            <p:nvPr/>
          </p:nvSpPr>
          <p:spPr>
            <a:xfrm>
              <a:off x="8054008" y="2090532"/>
              <a:ext cx="3299792" cy="546652"/>
            </a:xfrm>
            <a:prstGeom prst="roundRect">
              <a:avLst>
                <a:gd name="adj" fmla="val 50000"/>
              </a:avLst>
            </a:prstGeom>
            <a:solidFill>
              <a:srgbClr val="AC0000">
                <a:alpha val="29804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b="1" dirty="0">
                  <a:latin typeface="Open Sans Light" pitchFamily="2" charset="0"/>
                  <a:ea typeface="Open Sans Light" pitchFamily="2" charset="0"/>
                  <a:cs typeface="Open Sans Light" pitchFamily="2" charset="0"/>
                </a:rPr>
                <a:t>Macroeconomic uncertainty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3F805F1-93BD-9009-5342-FFA7E4F36D33}"/>
                </a:ext>
              </a:extLst>
            </p:cNvPr>
            <p:cNvSpPr txBox="1"/>
            <p:nvPr/>
          </p:nvSpPr>
          <p:spPr>
            <a:xfrm>
              <a:off x="7948270" y="2811740"/>
              <a:ext cx="350671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>
                      <a:lumMod val="85000"/>
                    </a:schemeClr>
                  </a:solidFill>
                  <a:latin typeface="Open Sans Medium" pitchFamily="2" charset="0"/>
                  <a:ea typeface="Open Sans Medium" pitchFamily="2" charset="0"/>
                  <a:cs typeface="Open Sans Medium" pitchFamily="2" charset="0"/>
                </a:rPr>
                <a:t>Who withdraws their savings during uncertain economic times?</a:t>
              </a:r>
            </a:p>
          </p:txBody>
        </p:sp>
        <p:pic>
          <p:nvPicPr>
            <p:cNvPr id="15" name="Picture 6">
              <a:extLst>
                <a:ext uri="{FF2B5EF4-FFF2-40B4-BE49-F238E27FC236}">
                  <a16:creationId xmlns:a16="http://schemas.microsoft.com/office/drawing/2014/main" id="{6024E21C-A43F-9473-AA23-4EC76EA437E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alphaModFix amt="3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90" r="4290"/>
            <a:stretch/>
          </p:blipFill>
          <p:spPr bwMode="auto">
            <a:xfrm>
              <a:off x="8054008" y="3686423"/>
              <a:ext cx="3299792" cy="20500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613E752-C6AE-A4C5-2C1B-51CB947992A3}"/>
              </a:ext>
            </a:extLst>
          </p:cNvPr>
          <p:cNvGrpSpPr/>
          <p:nvPr/>
        </p:nvGrpSpPr>
        <p:grpSpPr>
          <a:xfrm>
            <a:off x="4312792" y="2090532"/>
            <a:ext cx="3504441" cy="3642906"/>
            <a:chOff x="4312792" y="2090532"/>
            <a:chExt cx="3504441" cy="3642906"/>
          </a:xfrm>
        </p:grpSpPr>
        <p:sp>
          <p:nvSpPr>
            <p:cNvPr id="47" name="Rounded Rectangle 24">
              <a:extLst>
                <a:ext uri="{FF2B5EF4-FFF2-40B4-BE49-F238E27FC236}">
                  <a16:creationId xmlns:a16="http://schemas.microsoft.com/office/drawing/2014/main" id="{76ED386C-EAD2-EAA7-4BB8-1B052D12AC92}"/>
                </a:ext>
              </a:extLst>
            </p:cNvPr>
            <p:cNvSpPr/>
            <p:nvPr/>
          </p:nvSpPr>
          <p:spPr>
            <a:xfrm>
              <a:off x="4413980" y="2090532"/>
              <a:ext cx="3299792" cy="546652"/>
            </a:xfrm>
            <a:prstGeom prst="roundRect">
              <a:avLst>
                <a:gd name="adj" fmla="val 50000"/>
              </a:avLst>
            </a:prstGeom>
            <a:solidFill>
              <a:srgbClr val="AC0000">
                <a:alpha val="29804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b="1" dirty="0">
                  <a:latin typeface="Open Sans Light" pitchFamily="2" charset="0"/>
                  <a:ea typeface="Open Sans Light" pitchFamily="2" charset="0"/>
                  <a:cs typeface="Open Sans Light" pitchFamily="2" charset="0"/>
                </a:rPr>
                <a:t>Goal uncertainty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1AB9D9D7-F0CC-1C40-545B-164C93D1C2B7}"/>
                </a:ext>
              </a:extLst>
            </p:cNvPr>
            <p:cNvSpPr txBox="1"/>
            <p:nvPr/>
          </p:nvSpPr>
          <p:spPr>
            <a:xfrm>
              <a:off x="4312792" y="2811740"/>
              <a:ext cx="3504441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AU" sz="1600" b="1" dirty="0">
                  <a:solidFill>
                    <a:schemeClr val="bg1">
                      <a:lumMod val="85000"/>
                    </a:schemeClr>
                  </a:solidFill>
                  <a:latin typeface="Open Sans Medium" pitchFamily="2" charset="0"/>
                  <a:ea typeface="Open Sans Medium" pitchFamily="2" charset="0"/>
                  <a:cs typeface="Open Sans Medium" pitchFamily="2" charset="0"/>
                </a:rPr>
                <a:t>How do we save when we don’t know how much we will need?</a:t>
              </a:r>
            </a:p>
          </p:txBody>
        </p:sp>
        <p:pic>
          <p:nvPicPr>
            <p:cNvPr id="49" name="Picture 2">
              <a:extLst>
                <a:ext uri="{FF2B5EF4-FFF2-40B4-BE49-F238E27FC236}">
                  <a16:creationId xmlns:a16="http://schemas.microsoft.com/office/drawing/2014/main" id="{2110FA0E-5226-5ABD-EE85-A2F8279E533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alphaModFix amt="3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325"/>
            <a:stretch/>
          </p:blipFill>
          <p:spPr bwMode="auto">
            <a:xfrm>
              <a:off x="4413980" y="3686423"/>
              <a:ext cx="3299792" cy="20470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1DC6DF6F-8811-2F7E-B87B-099455CBEEA6}"/>
              </a:ext>
            </a:extLst>
          </p:cNvPr>
          <p:cNvGrpSpPr/>
          <p:nvPr/>
        </p:nvGrpSpPr>
        <p:grpSpPr>
          <a:xfrm>
            <a:off x="7950547" y="2090532"/>
            <a:ext cx="3504441" cy="3645988"/>
            <a:chOff x="7950547" y="2090532"/>
            <a:chExt cx="3504441" cy="3645988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F2B18D3-7955-7D35-14D1-B38F1E9257A2}"/>
                </a:ext>
              </a:extLst>
            </p:cNvPr>
            <p:cNvSpPr txBox="1"/>
            <p:nvPr/>
          </p:nvSpPr>
          <p:spPr>
            <a:xfrm>
              <a:off x="7950547" y="2813436"/>
              <a:ext cx="350444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sz="1600" b="1" dirty="0">
                  <a:latin typeface="Open Sans Medium" pitchFamily="2" charset="0"/>
                  <a:ea typeface="Open Sans Medium" pitchFamily="2" charset="0"/>
                  <a:cs typeface="Open Sans Medium" pitchFamily="2" charset="0"/>
                </a:rPr>
                <a:t>Who withdraws their savings during uncertain economic times?</a:t>
              </a:r>
            </a:p>
          </p:txBody>
        </p:sp>
        <p:pic>
          <p:nvPicPr>
            <p:cNvPr id="18" name="Picture 6">
              <a:extLst>
                <a:ext uri="{FF2B5EF4-FFF2-40B4-BE49-F238E27FC236}">
                  <a16:creationId xmlns:a16="http://schemas.microsoft.com/office/drawing/2014/main" id="{FC6BC974-3536-F5F4-16FA-6B6EF69368B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90" r="4290"/>
            <a:stretch/>
          </p:blipFill>
          <p:spPr bwMode="auto">
            <a:xfrm>
              <a:off x="8054008" y="3686423"/>
              <a:ext cx="3299792" cy="20500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Rounded Rectangle 8">
              <a:extLst>
                <a:ext uri="{FF2B5EF4-FFF2-40B4-BE49-F238E27FC236}">
                  <a16:creationId xmlns:a16="http://schemas.microsoft.com/office/drawing/2014/main" id="{496A23B4-A6DE-2342-0CE4-6E4D9CBA81EF}"/>
                </a:ext>
              </a:extLst>
            </p:cNvPr>
            <p:cNvSpPr/>
            <p:nvPr/>
          </p:nvSpPr>
          <p:spPr>
            <a:xfrm>
              <a:off x="8054008" y="2090532"/>
              <a:ext cx="3299792" cy="546652"/>
            </a:xfrm>
            <a:prstGeom prst="roundRect">
              <a:avLst>
                <a:gd name="adj" fmla="val 50000"/>
              </a:avLst>
            </a:prstGeom>
            <a:solidFill>
              <a:srgbClr val="AC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b="1" dirty="0">
                  <a:latin typeface="Open Sans Light" pitchFamily="2" charset="0"/>
                  <a:ea typeface="Open Sans Light" pitchFamily="2" charset="0"/>
                  <a:cs typeface="Open Sans Light" pitchFamily="2" charset="0"/>
                </a:rPr>
                <a:t>Macroeconomic uncertainty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001015E5-9FD6-8787-9B4F-F0E4A7CE6EDC}"/>
              </a:ext>
            </a:extLst>
          </p:cNvPr>
          <p:cNvGrpSpPr/>
          <p:nvPr/>
        </p:nvGrpSpPr>
        <p:grpSpPr>
          <a:xfrm>
            <a:off x="677315" y="2090532"/>
            <a:ext cx="3506718" cy="3645988"/>
            <a:chOff x="677315" y="2090532"/>
            <a:chExt cx="3506718" cy="3645988"/>
          </a:xfrm>
        </p:grpSpPr>
        <p:pic>
          <p:nvPicPr>
            <p:cNvPr id="44" name="Picture 4">
              <a:extLst>
                <a:ext uri="{FF2B5EF4-FFF2-40B4-BE49-F238E27FC236}">
                  <a16:creationId xmlns:a16="http://schemas.microsoft.com/office/drawing/2014/main" id="{0DB3A2D9-0C3F-5A1B-4D4A-B524D19AF8F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158"/>
            <a:stretch/>
          </p:blipFill>
          <p:spPr bwMode="auto">
            <a:xfrm>
              <a:off x="783054" y="3689505"/>
              <a:ext cx="3299792" cy="20470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Rounded Rectangle 7">
              <a:extLst>
                <a:ext uri="{FF2B5EF4-FFF2-40B4-BE49-F238E27FC236}">
                  <a16:creationId xmlns:a16="http://schemas.microsoft.com/office/drawing/2014/main" id="{3322C527-1E40-E99C-18D1-93BC5B0B8EDB}"/>
                </a:ext>
              </a:extLst>
            </p:cNvPr>
            <p:cNvSpPr/>
            <p:nvPr/>
          </p:nvSpPr>
          <p:spPr>
            <a:xfrm>
              <a:off x="783054" y="2090532"/>
              <a:ext cx="3299792" cy="546652"/>
            </a:xfrm>
            <a:prstGeom prst="roundRect">
              <a:avLst>
                <a:gd name="adj" fmla="val 50000"/>
              </a:avLst>
            </a:prstGeom>
            <a:solidFill>
              <a:srgbClr val="AC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b="1" dirty="0">
                  <a:latin typeface="Open Sans Light" pitchFamily="2" charset="0"/>
                  <a:ea typeface="Open Sans Light" pitchFamily="2" charset="0"/>
                  <a:cs typeface="Open Sans Light" pitchFamily="2" charset="0"/>
                </a:rPr>
                <a:t>Income uncertainty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67013854-AD4C-4976-15A9-510A17988D09}"/>
                </a:ext>
              </a:extLst>
            </p:cNvPr>
            <p:cNvSpPr txBox="1"/>
            <p:nvPr/>
          </p:nvSpPr>
          <p:spPr>
            <a:xfrm>
              <a:off x="677315" y="2811912"/>
              <a:ext cx="3506718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AU" sz="1600" b="1" dirty="0">
                  <a:latin typeface="Open Sans Medium" pitchFamily="2" charset="0"/>
                  <a:ea typeface="Open Sans Medium" pitchFamily="2" charset="0"/>
                  <a:cs typeface="Open Sans Medium" pitchFamily="2" charset="0"/>
                </a:rPr>
                <a:t>How do we save when our income is volatile?  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99426C7C-31C8-6842-0368-E3333AB270C0}"/>
              </a:ext>
            </a:extLst>
          </p:cNvPr>
          <p:cNvGrpSpPr/>
          <p:nvPr/>
        </p:nvGrpSpPr>
        <p:grpSpPr>
          <a:xfrm>
            <a:off x="4315069" y="2090532"/>
            <a:ext cx="3504442" cy="3642906"/>
            <a:chOff x="4315069" y="2090532"/>
            <a:chExt cx="3504442" cy="3642906"/>
          </a:xfrm>
        </p:grpSpPr>
        <p:pic>
          <p:nvPicPr>
            <p:cNvPr id="50" name="Picture 2">
              <a:extLst>
                <a:ext uri="{FF2B5EF4-FFF2-40B4-BE49-F238E27FC236}">
                  <a16:creationId xmlns:a16="http://schemas.microsoft.com/office/drawing/2014/main" id="{57338C0B-501E-A055-F356-85796F52790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325"/>
            <a:stretch/>
          </p:blipFill>
          <p:spPr bwMode="auto">
            <a:xfrm>
              <a:off x="4413980" y="3686423"/>
              <a:ext cx="3299792" cy="20470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1" name="Rounded Rectangle 6">
              <a:extLst>
                <a:ext uri="{FF2B5EF4-FFF2-40B4-BE49-F238E27FC236}">
                  <a16:creationId xmlns:a16="http://schemas.microsoft.com/office/drawing/2014/main" id="{93721C5E-E45E-175A-4EFD-ABA7281BFCD2}"/>
                </a:ext>
              </a:extLst>
            </p:cNvPr>
            <p:cNvSpPr/>
            <p:nvPr/>
          </p:nvSpPr>
          <p:spPr>
            <a:xfrm>
              <a:off x="4413980" y="2090532"/>
              <a:ext cx="3299792" cy="546652"/>
            </a:xfrm>
            <a:prstGeom prst="roundRect">
              <a:avLst>
                <a:gd name="adj" fmla="val 50000"/>
              </a:avLst>
            </a:prstGeom>
            <a:solidFill>
              <a:srgbClr val="AC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b="1" dirty="0">
                  <a:latin typeface="Open Sans Light" pitchFamily="2" charset="0"/>
                  <a:ea typeface="Open Sans Light" pitchFamily="2" charset="0"/>
                  <a:cs typeface="Open Sans Light" pitchFamily="2" charset="0"/>
                </a:rPr>
                <a:t>Goal uncertainty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6DB46CA9-AF92-081A-6B66-5B3A7390D74F}"/>
                </a:ext>
              </a:extLst>
            </p:cNvPr>
            <p:cNvSpPr txBox="1"/>
            <p:nvPr/>
          </p:nvSpPr>
          <p:spPr>
            <a:xfrm>
              <a:off x="4315069" y="2811739"/>
              <a:ext cx="3504442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AU" sz="1600" b="1" dirty="0">
                  <a:latin typeface="Open Sans Medium" pitchFamily="2" charset="0"/>
                  <a:ea typeface="Open Sans Medium" pitchFamily="2" charset="0"/>
                  <a:cs typeface="Open Sans Medium" pitchFamily="2" charset="0"/>
                </a:rPr>
                <a:t>How do we save when we don’t know how much we will need?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845C407-0700-A0BF-33A6-C57EDD900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My thesis examines three types of financial decisions involving uncertainty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09441D-3B43-E60C-2DE2-0E6C38623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/>
              <a:t>Introduction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87F070-ED28-B750-3582-F66FBF06F5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9919F-0B2D-CC4A-8232-728D1906DABB}" type="slidenum">
              <a:rPr lang="en-AU" smtClean="0"/>
              <a:pPr/>
              <a:t>4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39952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3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1C224F9F-0F93-C94F-0A45-550261B3BC7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>
                <a:solidFill>
                  <a:schemeClr val="bg1"/>
                </a:solidFill>
              </a:rPr>
              <a:t>Thanks!</a:t>
            </a:r>
          </a:p>
        </p:txBody>
      </p:sp>
      <p:sp>
        <p:nvSpPr>
          <p:cNvPr id="11" name="Subtitle 10">
            <a:extLst>
              <a:ext uri="{FF2B5EF4-FFF2-40B4-BE49-F238E27FC236}">
                <a16:creationId xmlns:a16="http://schemas.microsoft.com/office/drawing/2014/main" id="{38D78DFA-0D1D-1E1C-EE1A-7AAAB64458D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AU" dirty="0">
              <a:solidFill>
                <a:schemeClr val="bg1"/>
              </a:solidFill>
            </a:endParaRPr>
          </a:p>
          <a:p>
            <a:r>
              <a:rPr lang="en-AU" dirty="0">
                <a:solidFill>
                  <a:schemeClr val="bg1"/>
                </a:solidFill>
              </a:rPr>
              <a:t>Reach out if you have any questions </a:t>
            </a:r>
            <a:r>
              <a:rPr lang="en-AU" dirty="0">
                <a:solidFill>
                  <a:schemeClr val="bg1"/>
                </a:solidFill>
                <a:sym typeface="Wingdings" panose="05000000000000000000" pitchFamily="2" charset="2"/>
              </a:rPr>
              <a:t></a:t>
            </a:r>
          </a:p>
          <a:p>
            <a:r>
              <a:rPr lang="en-AU" i="1" dirty="0">
                <a:solidFill>
                  <a:schemeClr val="bg1"/>
                </a:solidFill>
                <a:sym typeface="Wingdings" panose="05000000000000000000" pitchFamily="2" charset="2"/>
              </a:rPr>
              <a:t>Nathan Wang-Ly (nathan.wang-ly@unsw.edu.au)</a:t>
            </a:r>
            <a:endParaRPr lang="en-AU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42928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3A6840-1FCC-2808-010B-02D21FA07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How this talk is structured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0717AB-F485-FA90-6CBC-46BCD0B1CD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sz="1600" dirty="0"/>
              <a:t>What is “uncertainty”?</a:t>
            </a:r>
          </a:p>
          <a:p>
            <a:endParaRPr lang="en-AU" sz="1600" dirty="0"/>
          </a:p>
          <a:p>
            <a:r>
              <a:rPr lang="en-AU" sz="1600" dirty="0"/>
              <a:t>Why is income uncertainty/volatility interesting to study?</a:t>
            </a:r>
          </a:p>
          <a:p>
            <a:endParaRPr lang="en-AU" sz="1600" dirty="0"/>
          </a:p>
          <a:p>
            <a:r>
              <a:rPr lang="en-AU" sz="1600" dirty="0"/>
              <a:t>Four lab experiments investigating income volatility and saving behaviour.</a:t>
            </a:r>
          </a:p>
          <a:p>
            <a:endParaRPr lang="en-AU" sz="1600" dirty="0"/>
          </a:p>
          <a:p>
            <a:r>
              <a:rPr lang="en-AU" sz="1600" dirty="0"/>
              <a:t>Implications and future directions.</a:t>
            </a:r>
          </a:p>
          <a:p>
            <a:pPr lvl="1"/>
            <a:r>
              <a:rPr lang="en-AU" sz="1600" dirty="0"/>
              <a:t>Specific to income volatility.</a:t>
            </a:r>
          </a:p>
          <a:p>
            <a:pPr lvl="1"/>
            <a:r>
              <a:rPr lang="en-AU" sz="1600" dirty="0"/>
              <a:t>About uncertainty more broadly.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0B70BC-865B-1096-0E9B-9F797D54EB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/>
              <a:t>Introduction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DFBEA4-95A5-C2F4-B2D0-25278675D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9919F-0B2D-CC4A-8232-728D1906DABB}" type="slidenum">
              <a:rPr lang="en-AU" smtClean="0"/>
              <a:pPr/>
              <a:t>5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65778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BF6A235-6DD3-B3AF-18FC-D444D078052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AU" dirty="0"/>
              <a:t>What is uncertainty?</a:t>
            </a:r>
          </a:p>
          <a:p>
            <a:endParaRPr lang="en-A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5C9285-57AC-0607-99F5-488DF6E90F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AU" dirty="0"/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31367989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CBBCB2-2258-9A19-3081-DF2F853EF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We all have an intuitive sense of what uncertainty is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DBF804-A396-18B5-5FC3-B920CF7403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/>
              <a:t>Defining uncertainty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D2217E-6A7A-EB19-3B0E-9E63AC9C0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9919F-0B2D-CC4A-8232-728D1906DABB}" type="slidenum">
              <a:rPr lang="en-AU" smtClean="0"/>
              <a:pPr/>
              <a:t>7</a:t>
            </a:fld>
            <a:endParaRPr lang="en-AU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9BDA9CB-0863-FB4D-D739-3378FF231C03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637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AC0000"/>
              </a:buClr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AC0000"/>
              </a:buClr>
              <a:buFont typeface="System Font Regular"/>
              <a:buChar char="&gt;"/>
              <a:defRPr sz="1800" b="0" i="0" kern="1200">
                <a:solidFill>
                  <a:schemeClr val="tx1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AU" b="1" dirty="0"/>
              <a:t>We can distinguish between events that are certain and uncertain.</a:t>
            </a:r>
          </a:p>
        </p:txBody>
      </p:sp>
      <p:pic>
        <p:nvPicPr>
          <p:cNvPr id="7" name="Picture 6" descr="A road with clouds in the sky&#10;&#10;Description automatically generated">
            <a:extLst>
              <a:ext uri="{FF2B5EF4-FFF2-40B4-BE49-F238E27FC236}">
                <a16:creationId xmlns:a16="http://schemas.microsoft.com/office/drawing/2014/main" id="{49774912-C409-35E5-FD9B-25407BF86E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7716" y="2708786"/>
            <a:ext cx="4365767" cy="2913422"/>
          </a:xfrm>
          <a:prstGeom prst="rect">
            <a:avLst/>
          </a:prstGeom>
        </p:spPr>
      </p:pic>
      <p:pic>
        <p:nvPicPr>
          <p:cNvPr id="8" name="Picture 7" descr="A sunset over a field&#10;&#10;Description automatically generated">
            <a:extLst>
              <a:ext uri="{FF2B5EF4-FFF2-40B4-BE49-F238E27FC236}">
                <a16:creationId xmlns:a16="http://schemas.microsoft.com/office/drawing/2014/main" id="{C2882D26-8DE5-DCEF-8890-D13CD13E7A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3889" y="2708786"/>
            <a:ext cx="4366163" cy="2913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942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A923D-2EBF-89E8-D140-F5D2693EB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We all have an intuitive sense of what uncertainty is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E099B5-3EC7-409F-3F47-4547E39810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/>
              <a:t>Defining uncertainty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6B2D64-7B1E-F93D-D2E8-EAEE4C0CE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9919F-0B2D-CC4A-8232-728D1906DABB}" type="slidenum">
              <a:rPr lang="en-AU" smtClean="0"/>
              <a:pPr/>
              <a:t>8</a:t>
            </a:fld>
            <a:endParaRPr lang="en-AU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0143CD9-2AF8-A8B5-B8C4-AC1FD0A295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371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AU" sz="2000" b="1" dirty="0"/>
              <a:t>We can also distinguish between levels of certainty.</a:t>
            </a:r>
          </a:p>
        </p:txBody>
      </p:sp>
      <p:pic>
        <p:nvPicPr>
          <p:cNvPr id="7" name="Picture 6" descr="A red background with pink text&#10;&#10;Description automatically generated">
            <a:extLst>
              <a:ext uri="{FF2B5EF4-FFF2-40B4-BE49-F238E27FC236}">
                <a16:creationId xmlns:a16="http://schemas.microsoft.com/office/drawing/2014/main" id="{19B47D75-9201-75F3-8987-A224573E4B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3889" y="2708787"/>
            <a:ext cx="4361528" cy="2453359"/>
          </a:xfrm>
          <a:prstGeom prst="rect">
            <a:avLst/>
          </a:prstGeom>
        </p:spPr>
      </p:pic>
      <p:pic>
        <p:nvPicPr>
          <p:cNvPr id="8" name="Picture 7" descr="A pink flowers with white text&#10;&#10;Description automatically generated">
            <a:extLst>
              <a:ext uri="{FF2B5EF4-FFF2-40B4-BE49-F238E27FC236}">
                <a16:creationId xmlns:a16="http://schemas.microsoft.com/office/drawing/2014/main" id="{ADF7374F-4275-04A5-9678-F94D65FA8E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1951" y="2708786"/>
            <a:ext cx="4361528" cy="2453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695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EC3DE-D906-BF11-F22B-F32AACA81D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However, the literature does not offer a single agreed-upon definition of uncertainty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BB58A1-9A25-FF54-364A-F5E016DBC0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sz="1600" dirty="0"/>
              <a:t>“There are almost as many definitions of uncertainty as there are treatments of the subject” </a:t>
            </a:r>
            <a:br>
              <a:rPr lang="en-AU" sz="1600" dirty="0"/>
            </a:br>
            <a:r>
              <a:rPr lang="en-AU" sz="1600" dirty="0"/>
              <a:t>(</a:t>
            </a:r>
            <a:r>
              <a:rPr lang="en-AU" sz="1600" dirty="0" err="1"/>
              <a:t>Argote</a:t>
            </a:r>
            <a:r>
              <a:rPr lang="en-AU" sz="1600" dirty="0"/>
              <a:t>, 1982, p. 420).</a:t>
            </a:r>
          </a:p>
          <a:p>
            <a:endParaRPr lang="en-AU" sz="1600" dirty="0"/>
          </a:p>
          <a:p>
            <a:pPr marL="0" indent="0">
              <a:buNone/>
            </a:pPr>
            <a:r>
              <a:rPr lang="en-AU" sz="1600" b="1" dirty="0">
                <a:latin typeface="Open Sans Medium" pitchFamily="2" charset="0"/>
                <a:ea typeface="Open Sans Medium" pitchFamily="2" charset="0"/>
                <a:cs typeface="Open Sans Medium" pitchFamily="2" charset="0"/>
              </a:rPr>
              <a:t>Types of uncertainty that have been proposed:</a:t>
            </a:r>
          </a:p>
          <a:p>
            <a:r>
              <a:rPr lang="en-AU" sz="1600" dirty="0"/>
              <a:t>Epistemic and aleatory uncertainty (Fox &amp; </a:t>
            </a:r>
            <a:r>
              <a:rPr lang="en-AU" sz="1600" dirty="0" err="1"/>
              <a:t>Ülkümen</a:t>
            </a:r>
            <a:r>
              <a:rPr lang="en-AU" sz="1600" dirty="0"/>
              <a:t>, 2011).</a:t>
            </a:r>
          </a:p>
          <a:p>
            <a:r>
              <a:rPr lang="en-AU" sz="1600" dirty="0"/>
              <a:t>Internal and external uncertainty (Howell &amp; Burnett, 1978; Kahneman &amp; Tversky, 1982).</a:t>
            </a:r>
          </a:p>
          <a:p>
            <a:r>
              <a:rPr lang="en-AU" sz="1600" dirty="0"/>
              <a:t>Epistemological and ontological uncertainty (Davidson, 1996).</a:t>
            </a:r>
          </a:p>
          <a:p>
            <a:r>
              <a:rPr lang="en-AU" sz="1600" dirty="0"/>
              <a:t>Fundamental, procedural, and weak uncertainty (</a:t>
            </a:r>
            <a:r>
              <a:rPr lang="en-AU" sz="1600" dirty="0" err="1"/>
              <a:t>Dequech</a:t>
            </a:r>
            <a:r>
              <a:rPr lang="en-AU" sz="1600" dirty="0"/>
              <a:t>, 2004).</a:t>
            </a:r>
          </a:p>
          <a:p>
            <a:endParaRPr lang="en-AU" sz="1600" dirty="0"/>
          </a:p>
          <a:p>
            <a:endParaRPr lang="en-AU" sz="16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757F8E-867F-173C-2410-F67BDE8A92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/>
              <a:t>Defining uncertainty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9ED8E4-7ACB-D364-936F-DF1CBD95D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9919F-0B2D-CC4A-8232-728D1906DABB}" type="slidenum">
              <a:rPr lang="en-AU" smtClean="0"/>
              <a:pPr/>
              <a:t>9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72743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581</TotalTime>
  <Words>2893</Words>
  <Application>Microsoft Office PowerPoint</Application>
  <PresentationFormat>Widescreen</PresentationFormat>
  <Paragraphs>436</Paragraphs>
  <Slides>40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9" baseType="lpstr">
      <vt:lpstr>Arial</vt:lpstr>
      <vt:lpstr>Calibri Light</vt:lpstr>
      <vt:lpstr>Helvetica Neue Light</vt:lpstr>
      <vt:lpstr>Open Sans Medium</vt:lpstr>
      <vt:lpstr>Helvetica Neue</vt:lpstr>
      <vt:lpstr>Calibri</vt:lpstr>
      <vt:lpstr>System Font Regular</vt:lpstr>
      <vt:lpstr>Open Sans Light</vt:lpstr>
      <vt:lpstr>Office Theme</vt:lpstr>
      <vt:lpstr>Financial decision making under uncertainty</vt:lpstr>
      <vt:lpstr>Financial decision making is hard…</vt:lpstr>
      <vt:lpstr>… and is made more difficult by uncertainty</vt:lpstr>
      <vt:lpstr>My thesis examines three types of financial decisions involving uncertainty</vt:lpstr>
      <vt:lpstr>How this talk is structured</vt:lpstr>
      <vt:lpstr>PowerPoint Presentation</vt:lpstr>
      <vt:lpstr>We all have an intuitive sense of what uncertainty is</vt:lpstr>
      <vt:lpstr>We all have an intuitive sense of what uncertainty is</vt:lpstr>
      <vt:lpstr>However, the literature does not offer a single agreed-upon definition of uncertainty</vt:lpstr>
      <vt:lpstr>Keeping it simple: ‘Knightian uncertainty’</vt:lpstr>
      <vt:lpstr>Uncertainty is pervasive and unavoidable</vt:lpstr>
      <vt:lpstr>PowerPoint Presentation</vt:lpstr>
      <vt:lpstr>Many people must manage their finances without having stable incomes</vt:lpstr>
      <vt:lpstr>Economic models and empirical studies suggest that income uncertainty should increase saving behaviour</vt:lpstr>
      <vt:lpstr>Recent work on intra-year income volatility suggests that it can increase financial impatience</vt:lpstr>
      <vt:lpstr>We wanted to (experimentally) examine the direct relationship between uncertainty and saving</vt:lpstr>
      <vt:lpstr>PowerPoint Presentation</vt:lpstr>
      <vt:lpstr>Overview of experiments</vt:lpstr>
      <vt:lpstr>About the task: Working for income</vt:lpstr>
      <vt:lpstr>About the task: Spending vs saving</vt:lpstr>
      <vt:lpstr>About the task: The financial emergency</vt:lpstr>
      <vt:lpstr>Experiment 1: Design</vt:lpstr>
      <vt:lpstr>Experiment 1: Perceived volatility ratings</vt:lpstr>
      <vt:lpstr>Experiment 1: Final savings</vt:lpstr>
      <vt:lpstr>Experiment 1: Discussion</vt:lpstr>
      <vt:lpstr>Experiment 2: Design</vt:lpstr>
      <vt:lpstr>Experiment 2: Perceived volatility ratings</vt:lpstr>
      <vt:lpstr>Experiment 2: Final savings</vt:lpstr>
      <vt:lpstr>Experiment 2: Discussion</vt:lpstr>
      <vt:lpstr>Experiment 3: Allowing for relative judgments</vt:lpstr>
      <vt:lpstr>Experiment 3: Perceived volatility ratings</vt:lpstr>
      <vt:lpstr>Experiment 3: Final savings</vt:lpstr>
      <vt:lpstr>Experiment 3: Discussion</vt:lpstr>
      <vt:lpstr>Experiment 4: Very High Volatility</vt:lpstr>
      <vt:lpstr>Experiment 4: Final savings</vt:lpstr>
      <vt:lpstr>PowerPoint Presentation</vt:lpstr>
      <vt:lpstr>What have we learned about income volatility and savings behaviour?</vt:lpstr>
      <vt:lpstr>What have we learned about uncertainty and savings behaviour more broadly?</vt:lpstr>
      <vt:lpstr>Future directions for research</vt:lpstr>
      <vt:lpstr>Thanks!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Financial decision making under uncertainty</dc:title>
  <dc:creator>Nathan Wang-Ly</dc:creator>
  <cp:lastModifiedBy>Nathan Wang-Ly</cp:lastModifiedBy>
  <cp:revision>76</cp:revision>
  <dcterms:created xsi:type="dcterms:W3CDTF">2023-07-17T03:25:15Z</dcterms:created>
  <dcterms:modified xsi:type="dcterms:W3CDTF">2023-07-24T10:17:26Z</dcterms:modified>
</cp:coreProperties>
</file>